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583" r:id="rId2"/>
    <p:sldId id="534" r:id="rId3"/>
    <p:sldId id="535" r:id="rId4"/>
    <p:sldId id="536" r:id="rId5"/>
    <p:sldId id="537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82" r:id="rId17"/>
    <p:sldId id="708" r:id="rId18"/>
    <p:sldId id="549" r:id="rId19"/>
    <p:sldId id="551" r:id="rId20"/>
    <p:sldId id="552" r:id="rId21"/>
    <p:sldId id="553" r:id="rId22"/>
    <p:sldId id="554" r:id="rId23"/>
    <p:sldId id="555" r:id="rId24"/>
    <p:sldId id="556" r:id="rId25"/>
    <p:sldId id="709" r:id="rId26"/>
    <p:sldId id="710" r:id="rId27"/>
    <p:sldId id="740" r:id="rId28"/>
    <p:sldId id="741" r:id="rId29"/>
    <p:sldId id="557" r:id="rId30"/>
    <p:sldId id="558" r:id="rId31"/>
    <p:sldId id="559" r:id="rId32"/>
    <p:sldId id="560" r:id="rId33"/>
    <p:sldId id="561" r:id="rId34"/>
    <p:sldId id="562" r:id="rId35"/>
    <p:sldId id="563" r:id="rId36"/>
    <p:sldId id="564" r:id="rId37"/>
    <p:sldId id="565" r:id="rId38"/>
    <p:sldId id="566" r:id="rId39"/>
    <p:sldId id="585" r:id="rId40"/>
    <p:sldId id="586" r:id="rId41"/>
    <p:sldId id="587" r:id="rId42"/>
    <p:sldId id="567" r:id="rId43"/>
    <p:sldId id="568" r:id="rId44"/>
    <p:sldId id="569" r:id="rId45"/>
    <p:sldId id="570" r:id="rId46"/>
    <p:sldId id="571" r:id="rId47"/>
    <p:sldId id="572" r:id="rId48"/>
    <p:sldId id="573" r:id="rId49"/>
    <p:sldId id="588" r:id="rId50"/>
    <p:sldId id="575" r:id="rId51"/>
    <p:sldId id="576" r:id="rId52"/>
    <p:sldId id="577" r:id="rId53"/>
    <p:sldId id="584" r:id="rId54"/>
    <p:sldId id="579" r:id="rId55"/>
    <p:sldId id="580" r:id="rId56"/>
    <p:sldId id="581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  <a:sym typeface="Math1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  <a:sym typeface="Math1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  <a:sym typeface="Math1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  <a:sym typeface="Math1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  <a:sym typeface="Math1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  <a:sym typeface="Math1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  <a:sym typeface="Math1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  <a:sym typeface="Math1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-128"/>
        <a:cs typeface="+mn-cs"/>
        <a:sym typeface="Math1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011"/>
    <p:restoredTop sz="94706"/>
  </p:normalViewPr>
  <p:slideViewPr>
    <p:cSldViewPr>
      <p:cViewPr varScale="1">
        <p:scale>
          <a:sx n="111" d="100"/>
          <a:sy n="111" d="100"/>
        </p:scale>
        <p:origin x="153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20000"/>
              </a:spcBef>
              <a:buFontTx/>
              <a:buChar char="•"/>
              <a:defRPr sz="1200">
                <a:latin typeface="Times New Roman" pitchFamily="18" charset="0"/>
                <a:ea typeface="+mn-ea"/>
                <a:cs typeface="+mn-cs"/>
                <a:sym typeface="Math1" pitchFamily="2" charset="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>
                <a:latin typeface="Times New Roman" pitchFamily="18" charset="0"/>
                <a:ea typeface="+mn-ea"/>
                <a:cs typeface="+mn-cs"/>
                <a:sym typeface="Math1" pitchFamily="2" charset="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9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20000"/>
              </a:spcBef>
              <a:buFontTx/>
              <a:buChar char="•"/>
              <a:defRPr sz="1200">
                <a:latin typeface="Times New Roman" pitchFamily="18" charset="0"/>
                <a:ea typeface="+mn-ea"/>
                <a:cs typeface="+mn-cs"/>
                <a:sym typeface="Math1" pitchFamily="2" charset="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9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 smtClean="0"/>
            </a:lvl1pPr>
          </a:lstStyle>
          <a:p>
            <a:pPr>
              <a:defRPr/>
            </a:pPr>
            <a:fld id="{8E661B80-EB12-2C48-BA90-98B5B74DAE1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20000"/>
              </a:spcBef>
              <a:buFontTx/>
              <a:buChar char="•"/>
              <a:defRPr sz="1200">
                <a:latin typeface="Times New Roman" pitchFamily="18" charset="0"/>
                <a:ea typeface="+mn-ea"/>
                <a:cs typeface="+mn-cs"/>
                <a:sym typeface="Math1" pitchFamily="2" charset="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>
                <a:latin typeface="Times New Roman" pitchFamily="18" charset="0"/>
                <a:ea typeface="+mn-ea"/>
                <a:cs typeface="+mn-cs"/>
                <a:sym typeface="Math1" pitchFamily="2" charset="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0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0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20000"/>
              </a:spcBef>
              <a:buFontTx/>
              <a:buChar char="•"/>
              <a:defRPr sz="1200">
                <a:latin typeface="Times New Roman" pitchFamily="18" charset="0"/>
                <a:ea typeface="+mn-ea"/>
                <a:cs typeface="+mn-cs"/>
                <a:sym typeface="Math1" pitchFamily="2" charset="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0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 smtClean="0"/>
            </a:lvl1pPr>
          </a:lstStyle>
          <a:p>
            <a:pPr>
              <a:defRPr/>
            </a:pPr>
            <a:fld id="{583B26E9-638F-DF46-A764-8370B0A8F8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818C6BD4-22D1-5941-A87E-372DD75DDDF2}" type="slidenum">
              <a:rPr lang="en-US" altLang="en-US"/>
              <a:pPr>
                <a:spcBef>
                  <a:spcPct val="20000"/>
                </a:spcBef>
              </a:pPr>
              <a:t>1</a:t>
            </a:fld>
            <a:endParaRPr lang="en-US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GB" altLang="en-US" dirty="0">
                <a:latin typeface="Times New Roman" charset="0"/>
                <a:ea typeface="ＭＳ Ｐゴシック" charset="-128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03002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F18165B4-9499-AA41-B7DC-93F7922FD537}" type="slidenum">
              <a:rPr lang="en-US" altLang="en-US"/>
              <a:pPr>
                <a:spcBef>
                  <a:spcPct val="20000"/>
                </a:spcBef>
              </a:pPr>
              <a:t>11</a:t>
            </a:fld>
            <a:endParaRPr lang="en-US" alt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11B299E5-3A74-164C-A5FB-B72EB2EB1507}" type="slidenum">
              <a:rPr lang="en-US" altLang="en-US"/>
              <a:pPr>
                <a:spcBef>
                  <a:spcPct val="20000"/>
                </a:spcBef>
              </a:pPr>
              <a:t>12</a:t>
            </a:fld>
            <a:endParaRPr lang="en-US" alt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C799C38A-4AB5-934B-A3BF-80488C2593AD}" type="slidenum">
              <a:rPr lang="en-US" altLang="en-US"/>
              <a:pPr>
                <a:spcBef>
                  <a:spcPct val="20000"/>
                </a:spcBef>
              </a:pPr>
              <a:t>13</a:t>
            </a:fld>
            <a:endParaRPr lang="en-US" alt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851626F6-3915-1B4E-88AF-D4E3BE63EDB0}" type="slidenum">
              <a:rPr lang="en-US" altLang="en-US"/>
              <a:pPr>
                <a:spcBef>
                  <a:spcPct val="20000"/>
                </a:spcBef>
              </a:pPr>
              <a:t>14</a:t>
            </a:fld>
            <a:endParaRPr lang="en-US" alt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90008240-6CEF-8946-A830-34178202CB2F}" type="slidenum">
              <a:rPr lang="en-US" altLang="en-US"/>
              <a:pPr>
                <a:spcBef>
                  <a:spcPct val="20000"/>
                </a:spcBef>
              </a:pPr>
              <a:t>15</a:t>
            </a:fld>
            <a:endParaRPr lang="en-US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C5A155FE-4E89-0E49-8536-E5A696858807}" type="slidenum">
              <a:rPr lang="en-US" altLang="en-US"/>
              <a:pPr>
                <a:spcBef>
                  <a:spcPct val="20000"/>
                </a:spcBef>
              </a:pPr>
              <a:t>16</a:t>
            </a:fld>
            <a:endParaRPr lang="en-US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10140367-B83F-2E45-8505-56E2EF386E7D}" type="slidenum">
              <a:rPr lang="en-US" altLang="en-US"/>
              <a:pPr>
                <a:spcBef>
                  <a:spcPct val="20000"/>
                </a:spcBef>
              </a:pPr>
              <a:t>18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304D407B-72AA-544E-8A9E-1C82A071DE8E}" type="slidenum">
              <a:rPr lang="en-US" altLang="en-US"/>
              <a:pPr>
                <a:spcBef>
                  <a:spcPct val="20000"/>
                </a:spcBef>
              </a:pPr>
              <a:t>19</a:t>
            </a:fld>
            <a:endParaRPr lang="en-US" alt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065C7D49-0F2C-594E-B386-8E59FF767100}" type="slidenum">
              <a:rPr lang="en-US" altLang="en-US"/>
              <a:pPr>
                <a:spcBef>
                  <a:spcPct val="20000"/>
                </a:spcBef>
              </a:pPr>
              <a:t>20</a:t>
            </a:fld>
            <a:endParaRPr lang="en-US" alt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1D5351F9-D44D-CA40-8ABA-8B5BFAB47DA2}" type="slidenum">
              <a:rPr lang="en-US" altLang="en-US"/>
              <a:pPr>
                <a:spcBef>
                  <a:spcPct val="20000"/>
                </a:spcBef>
              </a:pPr>
              <a:t>21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827393AE-847C-E44E-A55A-1BA0CACD8B56}" type="slidenum">
              <a:rPr lang="en-US" altLang="en-US"/>
              <a:pPr>
                <a:spcBef>
                  <a:spcPct val="20000"/>
                </a:spcBef>
              </a:pPr>
              <a:t>3</a:t>
            </a:fld>
            <a:endParaRPr lang="en-US" alt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16D0D405-3B91-744B-BAA8-00D42EC1FE15}" type="slidenum">
              <a:rPr lang="en-US" altLang="en-US"/>
              <a:pPr>
                <a:spcBef>
                  <a:spcPct val="20000"/>
                </a:spcBef>
              </a:pPr>
              <a:t>22</a:t>
            </a:fld>
            <a:endParaRPr lang="en-US" alt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81613B5A-63B8-E74F-B397-96BEE7926A26}" type="slidenum">
              <a:rPr lang="en-US" altLang="en-US"/>
              <a:pPr>
                <a:spcBef>
                  <a:spcPct val="20000"/>
                </a:spcBef>
              </a:pPr>
              <a:t>23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30C44D70-D08E-B045-873B-0522C7A489D3}" type="slidenum">
              <a:rPr lang="en-US" altLang="en-US"/>
              <a:pPr>
                <a:spcBef>
                  <a:spcPct val="20000"/>
                </a:spcBef>
              </a:pPr>
              <a:t>24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82A5C2E9-4B7B-D544-B621-A64234B96A90}" type="slidenum">
              <a:rPr lang="en-US" altLang="en-US"/>
              <a:pPr>
                <a:spcBef>
                  <a:spcPct val="20000"/>
                </a:spcBef>
              </a:pPr>
              <a:t>29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10CE595B-60A0-8847-8900-63DF6141DF27}" type="slidenum">
              <a:rPr lang="en-US" altLang="en-US"/>
              <a:pPr>
                <a:spcBef>
                  <a:spcPct val="20000"/>
                </a:spcBef>
              </a:pPr>
              <a:t>30</a:t>
            </a:fld>
            <a:endParaRPr lang="en-US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D5946D5C-0CCF-A34A-98EE-613B0605A392}" type="slidenum">
              <a:rPr lang="en-US" altLang="en-US"/>
              <a:pPr>
                <a:spcBef>
                  <a:spcPct val="20000"/>
                </a:spcBef>
              </a:pPr>
              <a:t>31</a:t>
            </a:fld>
            <a:endParaRPr lang="en-US" alt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F23663ED-F1B6-AB42-9E63-F835891FBE36}" type="slidenum">
              <a:rPr lang="en-US" altLang="en-US"/>
              <a:pPr>
                <a:spcBef>
                  <a:spcPct val="20000"/>
                </a:spcBef>
              </a:pPr>
              <a:t>32</a:t>
            </a:fld>
            <a:endParaRPr lang="en-US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2DF4656C-665E-294C-A251-6CABA7118F08}" type="slidenum">
              <a:rPr lang="en-US" altLang="en-US"/>
              <a:pPr>
                <a:spcBef>
                  <a:spcPct val="20000"/>
                </a:spcBef>
              </a:pPr>
              <a:t>33</a:t>
            </a:fld>
            <a:endParaRPr lang="en-US" alt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0785AA15-EB43-9C43-A804-089C608D6C62}" type="slidenum">
              <a:rPr lang="en-US" altLang="en-US"/>
              <a:pPr>
                <a:spcBef>
                  <a:spcPct val="20000"/>
                </a:spcBef>
              </a:pPr>
              <a:t>34</a:t>
            </a:fld>
            <a:endParaRPr lang="en-US" alt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EDE603F0-5895-794B-96EC-DD5882A9A25C}" type="slidenum">
              <a:rPr lang="en-US" altLang="en-US"/>
              <a:pPr>
                <a:spcBef>
                  <a:spcPct val="20000"/>
                </a:spcBef>
              </a:pPr>
              <a:t>35</a:t>
            </a:fld>
            <a:endParaRPr lang="en-US" alt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65199DA2-FDAD-3E42-9C64-B095B7A43DD3}" type="slidenum">
              <a:rPr lang="en-US" altLang="en-US"/>
              <a:pPr>
                <a:spcBef>
                  <a:spcPct val="20000"/>
                </a:spcBef>
              </a:pPr>
              <a:t>4</a:t>
            </a:fld>
            <a:endParaRPr lang="en-US" alt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8248BD6B-CA50-3444-ABA2-5CE44EE22693}" type="slidenum">
              <a:rPr lang="en-US" altLang="en-US"/>
              <a:pPr>
                <a:spcBef>
                  <a:spcPct val="20000"/>
                </a:spcBef>
              </a:pPr>
              <a:t>36</a:t>
            </a:fld>
            <a:endParaRPr lang="en-US" alt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EE82C338-6A44-BB49-9A1C-4B0F056196CE}" type="slidenum">
              <a:rPr lang="en-US" altLang="en-US"/>
              <a:pPr>
                <a:spcBef>
                  <a:spcPct val="20000"/>
                </a:spcBef>
              </a:pPr>
              <a:t>37</a:t>
            </a:fld>
            <a:endParaRPr lang="en-US" alt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558148DF-EB10-F146-BC6E-7319D1D067C3}" type="slidenum">
              <a:rPr lang="en-US" altLang="en-US"/>
              <a:pPr>
                <a:spcBef>
                  <a:spcPct val="20000"/>
                </a:spcBef>
              </a:pPr>
              <a:t>38</a:t>
            </a:fld>
            <a:endParaRPr lang="en-US" alt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B70A3DE5-EA5C-A342-95CC-DDEB063B07EB}" type="slidenum">
              <a:rPr lang="en-US" altLang="en-US"/>
              <a:pPr>
                <a:spcBef>
                  <a:spcPct val="20000"/>
                </a:spcBef>
              </a:pPr>
              <a:t>42</a:t>
            </a:fld>
            <a:endParaRPr lang="en-US" alt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36C88C22-936A-BA44-B4CA-750FC02C6E9D}" type="slidenum">
              <a:rPr lang="en-US" altLang="en-US"/>
              <a:pPr>
                <a:spcBef>
                  <a:spcPct val="20000"/>
                </a:spcBef>
              </a:pPr>
              <a:t>43</a:t>
            </a:fld>
            <a:endParaRPr lang="en-US" alt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C52CE21B-4F04-1A4A-B2C7-4EF7A0CBFF6F}" type="slidenum">
              <a:rPr lang="en-US" altLang="en-US"/>
              <a:pPr>
                <a:spcBef>
                  <a:spcPct val="20000"/>
                </a:spcBef>
              </a:pPr>
              <a:t>44</a:t>
            </a:fld>
            <a:endParaRPr lang="en-US" alt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CCE144BF-6455-434C-9875-912A40F14A43}" type="slidenum">
              <a:rPr lang="en-US" altLang="en-US"/>
              <a:pPr>
                <a:spcBef>
                  <a:spcPct val="20000"/>
                </a:spcBef>
              </a:pPr>
              <a:t>45</a:t>
            </a:fld>
            <a:endParaRPr lang="en-US" alt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444C0BED-4B69-6043-B609-1D6A9AF3A1EF}" type="slidenum">
              <a:rPr lang="en-US" altLang="en-US"/>
              <a:pPr>
                <a:spcBef>
                  <a:spcPct val="20000"/>
                </a:spcBef>
              </a:pPr>
              <a:t>46</a:t>
            </a:fld>
            <a:endParaRPr lang="en-US" alt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639A2EED-DD49-BF46-A3F6-3F5854D03950}" type="slidenum">
              <a:rPr lang="en-US" altLang="en-US"/>
              <a:pPr>
                <a:spcBef>
                  <a:spcPct val="20000"/>
                </a:spcBef>
              </a:pPr>
              <a:t>47</a:t>
            </a:fld>
            <a:endParaRPr lang="en-US" alt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E1E04678-CDC9-C24E-A57C-12DE9F371024}" type="slidenum">
              <a:rPr lang="en-US" altLang="en-US"/>
              <a:pPr>
                <a:spcBef>
                  <a:spcPct val="20000"/>
                </a:spcBef>
              </a:pPr>
              <a:t>48</a:t>
            </a:fld>
            <a:endParaRPr lang="en-US" alt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39137058-0081-8042-92D5-918A136128D4}" type="slidenum">
              <a:rPr lang="en-US" altLang="en-US"/>
              <a:pPr>
                <a:spcBef>
                  <a:spcPct val="20000"/>
                </a:spcBef>
              </a:pPr>
              <a:t>5</a:t>
            </a:fld>
            <a:endParaRPr lang="en-US" alt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71F322F1-05AA-014A-B816-6B68AD6C743C}" type="slidenum">
              <a:rPr lang="en-US" altLang="x-none"/>
              <a:pPr>
                <a:spcBef>
                  <a:spcPct val="20000"/>
                </a:spcBef>
              </a:pPr>
              <a:t>49</a:t>
            </a:fld>
            <a:endParaRPr lang="en-US" altLang="x-none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7848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A539A51E-A626-7D43-A05E-73E6C650407A}" type="slidenum">
              <a:rPr lang="en-US" altLang="en-US"/>
              <a:pPr>
                <a:spcBef>
                  <a:spcPct val="20000"/>
                </a:spcBef>
              </a:pPr>
              <a:t>50</a:t>
            </a:fld>
            <a:endParaRPr lang="en-US" alt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E7E955F3-3849-8F4C-AA88-4066743D91F2}" type="slidenum">
              <a:rPr lang="en-US" altLang="en-US"/>
              <a:pPr>
                <a:spcBef>
                  <a:spcPct val="20000"/>
                </a:spcBef>
              </a:pPr>
              <a:t>51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1A678249-396A-BA41-BBD6-EB16073DEF08}" type="slidenum">
              <a:rPr lang="en-US" altLang="en-US"/>
              <a:pPr>
                <a:spcBef>
                  <a:spcPct val="20000"/>
                </a:spcBef>
              </a:pPr>
              <a:t>52</a:t>
            </a:fld>
            <a:endParaRPr lang="en-US" alt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75BB02C9-F861-D24C-BE3A-8F82156E5418}" type="slidenum">
              <a:rPr lang="en-US" altLang="x-none"/>
              <a:pPr>
                <a:spcBef>
                  <a:spcPct val="20000"/>
                </a:spcBef>
              </a:pPr>
              <a:t>53</a:t>
            </a:fld>
            <a:endParaRPr lang="en-US" altLang="x-none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9629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D72EC678-A5A1-F649-A97D-B0D0E8F557DC}" type="slidenum">
              <a:rPr lang="en-US" altLang="en-US"/>
              <a:pPr>
                <a:spcBef>
                  <a:spcPct val="20000"/>
                </a:spcBef>
              </a:pPr>
              <a:t>54</a:t>
            </a:fld>
            <a:endParaRPr lang="en-US" alt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A483410E-D009-564E-BF0E-F4F7063BCBF2}" type="slidenum">
              <a:rPr lang="en-US" altLang="en-US"/>
              <a:pPr>
                <a:spcBef>
                  <a:spcPct val="20000"/>
                </a:spcBef>
              </a:pPr>
              <a:t>55</a:t>
            </a:fld>
            <a:endParaRPr lang="en-US" alt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04B37CF0-D2DF-E44F-AAD8-3A3F555D59D0}" type="slidenum">
              <a:rPr lang="en-US" altLang="en-US"/>
              <a:pPr>
                <a:spcBef>
                  <a:spcPct val="20000"/>
                </a:spcBef>
              </a:pPr>
              <a:t>56</a:t>
            </a:fld>
            <a:endParaRPr lang="en-US" alt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05301948-37D0-5644-9946-3784900A8006}" type="slidenum">
              <a:rPr lang="en-US" altLang="en-US"/>
              <a:pPr>
                <a:spcBef>
                  <a:spcPct val="20000"/>
                </a:spcBef>
              </a:pPr>
              <a:t>6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5D79CE19-4BC9-7F47-A4FE-61BAB40ABA21}" type="slidenum">
              <a:rPr lang="en-US" altLang="en-US"/>
              <a:pPr>
                <a:spcBef>
                  <a:spcPct val="20000"/>
                </a:spcBef>
              </a:pPr>
              <a:t>7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1DEA885B-15EB-9B43-98F1-CBEF275A9E6A}" type="slidenum">
              <a:rPr lang="en-US" altLang="en-US"/>
              <a:pPr>
                <a:spcBef>
                  <a:spcPct val="20000"/>
                </a:spcBef>
              </a:pPr>
              <a:t>8</a:t>
            </a:fld>
            <a:endParaRPr lang="en-US" alt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C8919622-B392-BD4E-A0C6-FC4066DD2F1D}" type="slidenum">
              <a:rPr lang="en-US" altLang="en-US"/>
              <a:pPr>
                <a:spcBef>
                  <a:spcPct val="20000"/>
                </a:spcBef>
              </a:pPr>
              <a:t>9</a:t>
            </a:fld>
            <a:endParaRPr lang="en-US" alt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fld id="{8AD53CF8-5A45-E14F-8217-3EAA79A028B1}" type="slidenum">
              <a:rPr lang="en-US" altLang="en-US"/>
              <a:pPr>
                <a:spcBef>
                  <a:spcPct val="20000"/>
                </a:spcBef>
              </a:pPr>
              <a:t>10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76304C-B26E-5349-85F3-18A089779D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1519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41C23-BCDF-F647-935B-0DF52497A5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917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1CE04-970F-BD40-B016-D3364023B3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2385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DD787-483E-8B46-B361-D6B327A29C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222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23CDA-B9CD-FA42-A9D8-55B0B7C18B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083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92222-083B-2444-9E82-62ED4F80E55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345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C21CC-04B7-4844-8454-504D542D830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012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9803E-A112-4840-BF19-CE670B20CD3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63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4F811-E7CE-A04D-85BA-9C524F141CA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6867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1687A-8A8F-EE4B-A5B6-9E8966C2EE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171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378BA-9967-DB49-8A16-75CCD60E510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00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9ACB0-E201-C14D-986D-F0ACBCC982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799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FontTx/>
              <a:buNone/>
              <a:defRPr sz="1400">
                <a:latin typeface="Times New Roman" pitchFamily="18" charset="0"/>
                <a:ea typeface="+mn-ea"/>
                <a:cs typeface="+mn-cs"/>
                <a:sym typeface="Math1" pitchFamily="2" charset="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latin typeface="Times New Roman" pitchFamily="18" charset="0"/>
                <a:ea typeface="+mn-ea"/>
                <a:cs typeface="+mn-cs"/>
                <a:sym typeface="Math1" pitchFamily="2" charset="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 smtClean="0"/>
            </a:lvl1pPr>
          </a:lstStyle>
          <a:p>
            <a:pPr>
              <a:defRPr/>
            </a:pPr>
            <a:fld id="{D6C98ACE-4E5E-6044-8C9C-74ADD9208A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diff.ac.uk/people/view/118172-walker-davi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cs.cf.ac.uk/David.W.Walker/PHP/CyclicTable.ph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audio" Target="../media/audio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C1B277-180A-A545-9AE0-3512FAC3120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573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Day 7: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High Performance Computing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CMT106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54958" y="3962400"/>
            <a:ext cx="7772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>
                <a:ea typeface="ＭＳ Ｐゴシック" charset="-128"/>
              </a:rPr>
              <a:t>David W. </a:t>
            </a:r>
            <a:r>
              <a:rPr lang="en-US" altLang="en-US" kern="0" dirty="0">
                <a:ea typeface="ＭＳ Ｐゴシック" charset="-128"/>
              </a:rPr>
              <a:t>Walker</a:t>
            </a:r>
          </a:p>
          <a:p>
            <a:pPr eaLnBrk="1" hangingPunct="1"/>
            <a:r>
              <a:rPr lang="en-US" altLang="en-US" sz="2400" kern="0" dirty="0">
                <a:ea typeface="ＭＳ Ｐゴシック" charset="-128"/>
              </a:rPr>
              <a:t>Professor of High Performance Computing</a:t>
            </a:r>
          </a:p>
          <a:p>
            <a:pPr eaLnBrk="1" hangingPunct="1"/>
            <a:r>
              <a:rPr lang="en-US" altLang="en-US" sz="2400" kern="0" dirty="0">
                <a:ea typeface="ＭＳ Ｐゴシック" charset="-128"/>
              </a:rPr>
              <a:t>Cardiff University</a:t>
            </a:r>
          </a:p>
          <a:p>
            <a:pPr eaLnBrk="1" hangingPunct="1"/>
            <a:r>
              <a:rPr lang="en-US" altLang="en-US" sz="2400" kern="0" dirty="0">
                <a:ea typeface="ＭＳ Ｐゴシック" charset="-128"/>
                <a:hlinkClick r:id="rId3"/>
              </a:rPr>
              <a:t>http://www.cardiff.ac.uk/people/view/118172-walker-david</a:t>
            </a:r>
            <a:r>
              <a:rPr lang="en-US" altLang="en-US" sz="2400" kern="0" dirty="0">
                <a:ea typeface="ＭＳ Ｐゴシック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6188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38069B-6092-724C-BA0A-8C0A70B0FD7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Hierarchical Recursive Bisection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ea typeface="ＭＳ Ｐゴシック" charset="-128"/>
              </a:rPr>
              <a:t>HRB is a variation of ORB in which we first make all the cuts in one direction, and then all the cuts in the second direction, rather than alternating directions.</a:t>
            </a:r>
          </a:p>
          <a:p>
            <a:pPr eaLnBrk="1" hangingPunct="1"/>
            <a:r>
              <a:rPr lang="en-US" altLang="en-US" sz="2800">
                <a:ea typeface="ＭＳ Ｐゴシック" charset="-128"/>
              </a:rPr>
              <a:t>HRB allows the data distribution to be adjusted over just one direction, rather than both.</a:t>
            </a:r>
          </a:p>
          <a:p>
            <a:pPr eaLnBrk="1" hangingPunct="1"/>
            <a:r>
              <a:rPr lang="en-US" altLang="en-US" sz="2800">
                <a:ea typeface="ＭＳ Ｐゴシック" charset="-128"/>
              </a:rPr>
              <a:t>ORB and HRB can easily be extended to 3 or more dimensions.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3A699A-A9DA-EF4A-9CD0-E172630B429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Example of HRB </a:t>
            </a:r>
          </a:p>
        </p:txBody>
      </p:sp>
      <p:sp>
        <p:nvSpPr>
          <p:cNvPr id="301059" name="Line 3"/>
          <p:cNvSpPr>
            <a:spLocks noChangeShapeType="1"/>
          </p:cNvSpPr>
          <p:nvPr/>
        </p:nvSpPr>
        <p:spPr bwMode="auto">
          <a:xfrm>
            <a:off x="2590800" y="3886200"/>
            <a:ext cx="838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060" name="Line 4"/>
          <p:cNvSpPr>
            <a:spLocks noChangeShapeType="1"/>
          </p:cNvSpPr>
          <p:nvPr/>
        </p:nvSpPr>
        <p:spPr bwMode="auto">
          <a:xfrm>
            <a:off x="4114800" y="4191000"/>
            <a:ext cx="1143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062" name="Line 6"/>
          <p:cNvSpPr>
            <a:spLocks noChangeShapeType="1"/>
          </p:cNvSpPr>
          <p:nvPr/>
        </p:nvSpPr>
        <p:spPr bwMode="auto">
          <a:xfrm>
            <a:off x="3429000" y="3733800"/>
            <a:ext cx="685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063" name="Line 7"/>
          <p:cNvSpPr>
            <a:spLocks noChangeShapeType="1"/>
          </p:cNvSpPr>
          <p:nvPr/>
        </p:nvSpPr>
        <p:spPr bwMode="auto">
          <a:xfrm>
            <a:off x="4114800" y="3048000"/>
            <a:ext cx="1143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064" name="Line 8"/>
          <p:cNvSpPr>
            <a:spLocks noChangeShapeType="1"/>
          </p:cNvSpPr>
          <p:nvPr/>
        </p:nvSpPr>
        <p:spPr bwMode="auto">
          <a:xfrm>
            <a:off x="2590800" y="2971800"/>
            <a:ext cx="838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065" name="Line 9"/>
          <p:cNvSpPr>
            <a:spLocks noChangeShapeType="1"/>
          </p:cNvSpPr>
          <p:nvPr/>
        </p:nvSpPr>
        <p:spPr bwMode="auto">
          <a:xfrm>
            <a:off x="4114800" y="4953000"/>
            <a:ext cx="1143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066" name="Line 10"/>
          <p:cNvSpPr>
            <a:spLocks noChangeShapeType="1"/>
          </p:cNvSpPr>
          <p:nvPr/>
        </p:nvSpPr>
        <p:spPr bwMode="auto">
          <a:xfrm>
            <a:off x="5257800" y="5029200"/>
            <a:ext cx="1447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850" name="Group 140"/>
          <p:cNvGrpSpPr>
            <a:grpSpLocks/>
          </p:cNvGrpSpPr>
          <p:nvPr/>
        </p:nvGrpSpPr>
        <p:grpSpPr bwMode="auto">
          <a:xfrm>
            <a:off x="2590800" y="2133600"/>
            <a:ext cx="4113213" cy="4113213"/>
            <a:chOff x="768" y="1344"/>
            <a:chExt cx="2591" cy="2591"/>
          </a:xfrm>
        </p:grpSpPr>
        <p:sp>
          <p:nvSpPr>
            <p:cNvPr id="35859" name="Rectangle 12"/>
            <p:cNvSpPr>
              <a:spLocks noChangeArrowheads="1"/>
            </p:cNvSpPr>
            <p:nvPr/>
          </p:nvSpPr>
          <p:spPr bwMode="auto">
            <a:xfrm>
              <a:off x="768" y="1344"/>
              <a:ext cx="2591" cy="25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grpSp>
          <p:nvGrpSpPr>
            <p:cNvPr id="35860" name="Group 139"/>
            <p:cNvGrpSpPr>
              <a:grpSpLocks/>
            </p:cNvGrpSpPr>
            <p:nvPr/>
          </p:nvGrpSpPr>
          <p:grpSpPr bwMode="auto">
            <a:xfrm>
              <a:off x="815" y="1392"/>
              <a:ext cx="2449" cy="2448"/>
              <a:chOff x="815" y="1392"/>
              <a:chExt cx="2449" cy="2448"/>
            </a:xfrm>
          </p:grpSpPr>
          <p:grpSp>
            <p:nvGrpSpPr>
              <p:cNvPr id="35861" name="Group 13"/>
              <p:cNvGrpSpPr>
                <a:grpSpLocks/>
              </p:cNvGrpSpPr>
              <p:nvPr/>
            </p:nvGrpSpPr>
            <p:grpSpPr bwMode="auto">
              <a:xfrm>
                <a:off x="1152" y="1440"/>
                <a:ext cx="528" cy="432"/>
                <a:chOff x="1152" y="1440"/>
                <a:chExt cx="528" cy="432"/>
              </a:xfrm>
            </p:grpSpPr>
            <p:sp>
              <p:nvSpPr>
                <p:cNvPr id="35967" name="Oval 14"/>
                <p:cNvSpPr>
                  <a:spLocks noChangeArrowheads="1"/>
                </p:cNvSpPr>
                <p:nvPr/>
              </p:nvSpPr>
              <p:spPr bwMode="auto">
                <a:xfrm rot="900000">
                  <a:off x="1152" y="144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68" name="Oval 15"/>
                <p:cNvSpPr>
                  <a:spLocks noChangeArrowheads="1"/>
                </p:cNvSpPr>
                <p:nvPr/>
              </p:nvSpPr>
              <p:spPr bwMode="auto">
                <a:xfrm rot="900000">
                  <a:off x="1152" y="177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69" name="Oval 16"/>
                <p:cNvSpPr>
                  <a:spLocks noChangeArrowheads="1"/>
                </p:cNvSpPr>
                <p:nvPr/>
              </p:nvSpPr>
              <p:spPr bwMode="auto">
                <a:xfrm rot="900000">
                  <a:off x="1584" y="144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70" name="Oval 17"/>
                <p:cNvSpPr>
                  <a:spLocks noChangeArrowheads="1"/>
                </p:cNvSpPr>
                <p:nvPr/>
              </p:nvSpPr>
              <p:spPr bwMode="auto">
                <a:xfrm rot="900000">
                  <a:off x="1632" y="182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71" name="Oval 18"/>
                <p:cNvSpPr>
                  <a:spLocks noChangeArrowheads="1"/>
                </p:cNvSpPr>
                <p:nvPr/>
              </p:nvSpPr>
              <p:spPr bwMode="auto">
                <a:xfrm rot="900000">
                  <a:off x="1440" y="163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72" name="Oval 19"/>
                <p:cNvSpPr>
                  <a:spLocks noChangeArrowheads="1"/>
                </p:cNvSpPr>
                <p:nvPr/>
              </p:nvSpPr>
              <p:spPr bwMode="auto">
                <a:xfrm rot="900000">
                  <a:off x="1152" y="158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</p:grpSp>
          <p:grpSp>
            <p:nvGrpSpPr>
              <p:cNvPr id="35862" name="Group 20"/>
              <p:cNvGrpSpPr>
                <a:grpSpLocks/>
              </p:cNvGrpSpPr>
              <p:nvPr/>
            </p:nvGrpSpPr>
            <p:grpSpPr bwMode="auto">
              <a:xfrm>
                <a:off x="816" y="1392"/>
                <a:ext cx="192" cy="192"/>
                <a:chOff x="816" y="1392"/>
                <a:chExt cx="192" cy="192"/>
              </a:xfrm>
            </p:grpSpPr>
            <p:sp>
              <p:nvSpPr>
                <p:cNvPr id="35961" name="Oval 21"/>
                <p:cNvSpPr>
                  <a:spLocks noChangeArrowheads="1"/>
                </p:cNvSpPr>
                <p:nvPr/>
              </p:nvSpPr>
              <p:spPr bwMode="auto">
                <a:xfrm>
                  <a:off x="864" y="144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62" name="Oval 22"/>
                <p:cNvSpPr>
                  <a:spLocks noChangeArrowheads="1"/>
                </p:cNvSpPr>
                <p:nvPr/>
              </p:nvSpPr>
              <p:spPr bwMode="auto">
                <a:xfrm>
                  <a:off x="912" y="153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63" name="Oval 23"/>
                <p:cNvSpPr>
                  <a:spLocks noChangeArrowheads="1"/>
                </p:cNvSpPr>
                <p:nvPr/>
              </p:nvSpPr>
              <p:spPr bwMode="auto">
                <a:xfrm>
                  <a:off x="816" y="139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64" name="Oval 24"/>
                <p:cNvSpPr>
                  <a:spLocks noChangeArrowheads="1"/>
                </p:cNvSpPr>
                <p:nvPr/>
              </p:nvSpPr>
              <p:spPr bwMode="auto">
                <a:xfrm>
                  <a:off x="816" y="153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65" name="Oval 25"/>
                <p:cNvSpPr>
                  <a:spLocks noChangeArrowheads="1"/>
                </p:cNvSpPr>
                <p:nvPr/>
              </p:nvSpPr>
              <p:spPr bwMode="auto">
                <a:xfrm>
                  <a:off x="960" y="139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66" name="Oval 26"/>
                <p:cNvSpPr>
                  <a:spLocks noChangeArrowheads="1"/>
                </p:cNvSpPr>
                <p:nvPr/>
              </p:nvSpPr>
              <p:spPr bwMode="auto">
                <a:xfrm>
                  <a:off x="960" y="14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</p:grpSp>
          <p:grpSp>
            <p:nvGrpSpPr>
              <p:cNvPr id="35863" name="Group 34"/>
              <p:cNvGrpSpPr>
                <a:grpSpLocks/>
              </p:cNvGrpSpPr>
              <p:nvPr/>
            </p:nvGrpSpPr>
            <p:grpSpPr bwMode="auto">
              <a:xfrm>
                <a:off x="1104" y="2064"/>
                <a:ext cx="624" cy="336"/>
                <a:chOff x="1104" y="2064"/>
                <a:chExt cx="624" cy="336"/>
              </a:xfrm>
            </p:grpSpPr>
            <p:sp>
              <p:nvSpPr>
                <p:cNvPr id="35955" name="Oval 35"/>
                <p:cNvSpPr>
                  <a:spLocks noChangeArrowheads="1"/>
                </p:cNvSpPr>
                <p:nvPr/>
              </p:nvSpPr>
              <p:spPr bwMode="auto">
                <a:xfrm rot="4500000">
                  <a:off x="1104" y="206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56" name="Oval 36"/>
                <p:cNvSpPr>
                  <a:spLocks noChangeArrowheads="1"/>
                </p:cNvSpPr>
                <p:nvPr/>
              </p:nvSpPr>
              <p:spPr bwMode="auto">
                <a:xfrm rot="4500000">
                  <a:off x="1392" y="230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57" name="Oval 37"/>
                <p:cNvSpPr>
                  <a:spLocks noChangeArrowheads="1"/>
                </p:cNvSpPr>
                <p:nvPr/>
              </p:nvSpPr>
              <p:spPr bwMode="auto">
                <a:xfrm rot="4500000">
                  <a:off x="1632" y="225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58" name="Oval 38"/>
                <p:cNvSpPr>
                  <a:spLocks noChangeArrowheads="1"/>
                </p:cNvSpPr>
                <p:nvPr/>
              </p:nvSpPr>
              <p:spPr bwMode="auto">
                <a:xfrm rot="4500000">
                  <a:off x="1680" y="23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59" name="Oval 39"/>
                <p:cNvSpPr>
                  <a:spLocks noChangeArrowheads="1"/>
                </p:cNvSpPr>
                <p:nvPr/>
              </p:nvSpPr>
              <p:spPr bwMode="auto">
                <a:xfrm rot="4500000">
                  <a:off x="1344" y="211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60" name="Oval 40"/>
                <p:cNvSpPr>
                  <a:spLocks noChangeArrowheads="1"/>
                </p:cNvSpPr>
                <p:nvPr/>
              </p:nvSpPr>
              <p:spPr bwMode="auto">
                <a:xfrm rot="4500000">
                  <a:off x="1200" y="220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</p:grpSp>
          <p:grpSp>
            <p:nvGrpSpPr>
              <p:cNvPr id="35864" name="Group 48"/>
              <p:cNvGrpSpPr>
                <a:grpSpLocks/>
              </p:cNvGrpSpPr>
              <p:nvPr/>
            </p:nvGrpSpPr>
            <p:grpSpPr bwMode="auto">
              <a:xfrm>
                <a:off x="816" y="1680"/>
                <a:ext cx="223" cy="649"/>
                <a:chOff x="816" y="1680"/>
                <a:chExt cx="223" cy="649"/>
              </a:xfrm>
            </p:grpSpPr>
            <p:sp>
              <p:nvSpPr>
                <p:cNvPr id="35949" name="Oval 49"/>
                <p:cNvSpPr>
                  <a:spLocks noChangeArrowheads="1"/>
                </p:cNvSpPr>
                <p:nvPr/>
              </p:nvSpPr>
              <p:spPr bwMode="auto">
                <a:xfrm rot="3600000">
                  <a:off x="960" y="16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50" name="Oval 50"/>
                <p:cNvSpPr>
                  <a:spLocks noChangeArrowheads="1"/>
                </p:cNvSpPr>
                <p:nvPr/>
              </p:nvSpPr>
              <p:spPr bwMode="auto">
                <a:xfrm rot="3600000">
                  <a:off x="912" y="211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51" name="Oval 51"/>
                <p:cNvSpPr>
                  <a:spLocks noChangeArrowheads="1"/>
                </p:cNvSpPr>
                <p:nvPr/>
              </p:nvSpPr>
              <p:spPr bwMode="auto">
                <a:xfrm rot="3600000">
                  <a:off x="912" y="187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52" name="Oval 52"/>
                <p:cNvSpPr>
                  <a:spLocks noChangeArrowheads="1"/>
                </p:cNvSpPr>
                <p:nvPr/>
              </p:nvSpPr>
              <p:spPr bwMode="auto">
                <a:xfrm rot="3600000">
                  <a:off x="816" y="220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53" name="Oval 53"/>
                <p:cNvSpPr>
                  <a:spLocks noChangeArrowheads="1"/>
                </p:cNvSpPr>
                <p:nvPr/>
              </p:nvSpPr>
              <p:spPr bwMode="auto">
                <a:xfrm rot="3600000">
                  <a:off x="864" y="16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54" name="Oval 54"/>
                <p:cNvSpPr>
                  <a:spLocks noChangeArrowheads="1"/>
                </p:cNvSpPr>
                <p:nvPr/>
              </p:nvSpPr>
              <p:spPr bwMode="auto">
                <a:xfrm rot="3600000">
                  <a:off x="991" y="2281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</p:grpSp>
          <p:grpSp>
            <p:nvGrpSpPr>
              <p:cNvPr id="35865" name="Group 55"/>
              <p:cNvGrpSpPr>
                <a:grpSpLocks/>
              </p:cNvGrpSpPr>
              <p:nvPr/>
            </p:nvGrpSpPr>
            <p:grpSpPr bwMode="auto">
              <a:xfrm>
                <a:off x="823" y="2640"/>
                <a:ext cx="665" cy="384"/>
                <a:chOff x="823" y="2640"/>
                <a:chExt cx="665" cy="384"/>
              </a:xfrm>
            </p:grpSpPr>
            <p:sp>
              <p:nvSpPr>
                <p:cNvPr id="35943" name="Oval 56"/>
                <p:cNvSpPr>
                  <a:spLocks noChangeArrowheads="1"/>
                </p:cNvSpPr>
                <p:nvPr/>
              </p:nvSpPr>
              <p:spPr bwMode="auto">
                <a:xfrm rot="7200000">
                  <a:off x="1440" y="264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44" name="Oval 57"/>
                <p:cNvSpPr>
                  <a:spLocks noChangeArrowheads="1"/>
                </p:cNvSpPr>
                <p:nvPr/>
              </p:nvSpPr>
              <p:spPr bwMode="auto">
                <a:xfrm rot="7200000">
                  <a:off x="1296" y="273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45" name="Oval 58"/>
                <p:cNvSpPr>
                  <a:spLocks noChangeArrowheads="1"/>
                </p:cNvSpPr>
                <p:nvPr/>
              </p:nvSpPr>
              <p:spPr bwMode="auto">
                <a:xfrm rot="7200000">
                  <a:off x="1392" y="297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46" name="Oval 59"/>
                <p:cNvSpPr>
                  <a:spLocks noChangeArrowheads="1"/>
                </p:cNvSpPr>
                <p:nvPr/>
              </p:nvSpPr>
              <p:spPr bwMode="auto">
                <a:xfrm rot="7200000">
                  <a:off x="1440" y="278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47" name="Oval 60"/>
                <p:cNvSpPr>
                  <a:spLocks noChangeArrowheads="1"/>
                </p:cNvSpPr>
                <p:nvPr/>
              </p:nvSpPr>
              <p:spPr bwMode="auto">
                <a:xfrm rot="7200000">
                  <a:off x="919" y="2643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48" name="Oval 61"/>
                <p:cNvSpPr>
                  <a:spLocks noChangeArrowheads="1"/>
                </p:cNvSpPr>
                <p:nvPr/>
              </p:nvSpPr>
              <p:spPr bwMode="auto">
                <a:xfrm rot="7200000">
                  <a:off x="823" y="2809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</p:grpSp>
          <p:grpSp>
            <p:nvGrpSpPr>
              <p:cNvPr id="35866" name="Group 62"/>
              <p:cNvGrpSpPr>
                <a:grpSpLocks/>
              </p:cNvGrpSpPr>
              <p:nvPr/>
            </p:nvGrpSpPr>
            <p:grpSpPr bwMode="auto">
              <a:xfrm>
                <a:off x="1570" y="2592"/>
                <a:ext cx="110" cy="313"/>
                <a:chOff x="1570" y="2592"/>
                <a:chExt cx="110" cy="313"/>
              </a:xfrm>
            </p:grpSpPr>
            <p:sp>
              <p:nvSpPr>
                <p:cNvPr id="35937" name="Oval 63"/>
                <p:cNvSpPr>
                  <a:spLocks noChangeArrowheads="1"/>
                </p:cNvSpPr>
                <p:nvPr/>
              </p:nvSpPr>
              <p:spPr bwMode="auto">
                <a:xfrm rot="8100000">
                  <a:off x="1584" y="278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38" name="Oval 64"/>
                <p:cNvSpPr>
                  <a:spLocks noChangeArrowheads="1"/>
                </p:cNvSpPr>
                <p:nvPr/>
              </p:nvSpPr>
              <p:spPr bwMode="auto">
                <a:xfrm rot="8100000">
                  <a:off x="1632" y="26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39" name="Oval 65"/>
                <p:cNvSpPr>
                  <a:spLocks noChangeArrowheads="1"/>
                </p:cNvSpPr>
                <p:nvPr/>
              </p:nvSpPr>
              <p:spPr bwMode="auto">
                <a:xfrm rot="8100000">
                  <a:off x="1584" y="264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40" name="Oval 66"/>
                <p:cNvSpPr>
                  <a:spLocks noChangeArrowheads="1"/>
                </p:cNvSpPr>
                <p:nvPr/>
              </p:nvSpPr>
              <p:spPr bwMode="auto">
                <a:xfrm rot="8100000">
                  <a:off x="1570" y="2857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41" name="Oval 67"/>
                <p:cNvSpPr>
                  <a:spLocks noChangeArrowheads="1"/>
                </p:cNvSpPr>
                <p:nvPr/>
              </p:nvSpPr>
              <p:spPr bwMode="auto">
                <a:xfrm rot="8100000">
                  <a:off x="1632" y="259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42" name="Oval 68"/>
                <p:cNvSpPr>
                  <a:spLocks noChangeArrowheads="1"/>
                </p:cNvSpPr>
                <p:nvPr/>
              </p:nvSpPr>
              <p:spPr bwMode="auto">
                <a:xfrm rot="8100000">
                  <a:off x="1632" y="283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</p:grpSp>
          <p:sp>
            <p:nvSpPr>
              <p:cNvPr id="35867" name="Oval 95"/>
              <p:cNvSpPr>
                <a:spLocks noChangeArrowheads="1"/>
              </p:cNvSpPr>
              <p:nvPr/>
            </p:nvSpPr>
            <p:spPr bwMode="auto">
              <a:xfrm rot="-9900000">
                <a:off x="1584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35868" name="Oval 96"/>
              <p:cNvSpPr>
                <a:spLocks noChangeArrowheads="1"/>
              </p:cNvSpPr>
              <p:nvPr/>
            </p:nvSpPr>
            <p:spPr bwMode="auto">
              <a:xfrm rot="-9900000">
                <a:off x="1104" y="13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35869" name="Oval 98"/>
              <p:cNvSpPr>
                <a:spLocks noChangeArrowheads="1"/>
              </p:cNvSpPr>
              <p:nvPr/>
            </p:nvSpPr>
            <p:spPr bwMode="auto">
              <a:xfrm rot="10800000">
                <a:off x="1152" y="33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35870" name="Oval 100"/>
              <p:cNvSpPr>
                <a:spLocks noChangeArrowheads="1"/>
              </p:cNvSpPr>
              <p:nvPr/>
            </p:nvSpPr>
            <p:spPr bwMode="auto">
              <a:xfrm rot="10800000">
                <a:off x="911" y="355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grpSp>
            <p:nvGrpSpPr>
              <p:cNvPr id="35871" name="Group 138"/>
              <p:cNvGrpSpPr>
                <a:grpSpLocks/>
              </p:cNvGrpSpPr>
              <p:nvPr/>
            </p:nvGrpSpPr>
            <p:grpSpPr bwMode="auto">
              <a:xfrm>
                <a:off x="1344" y="3120"/>
                <a:ext cx="336" cy="720"/>
                <a:chOff x="1344" y="3120"/>
                <a:chExt cx="336" cy="720"/>
              </a:xfrm>
            </p:grpSpPr>
            <p:sp>
              <p:nvSpPr>
                <p:cNvPr id="35931" name="Oval 91"/>
                <p:cNvSpPr>
                  <a:spLocks noChangeArrowheads="1"/>
                </p:cNvSpPr>
                <p:nvPr/>
              </p:nvSpPr>
              <p:spPr bwMode="auto">
                <a:xfrm rot="-9900000">
                  <a:off x="1632" y="336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32" name="Oval 92"/>
                <p:cNvSpPr>
                  <a:spLocks noChangeArrowheads="1"/>
                </p:cNvSpPr>
                <p:nvPr/>
              </p:nvSpPr>
              <p:spPr bwMode="auto">
                <a:xfrm rot="-9900000">
                  <a:off x="1632" y="379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33" name="Oval 93"/>
                <p:cNvSpPr>
                  <a:spLocks noChangeArrowheads="1"/>
                </p:cNvSpPr>
                <p:nvPr/>
              </p:nvSpPr>
              <p:spPr bwMode="auto">
                <a:xfrm rot="-9900000">
                  <a:off x="1632" y="35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34" name="Oval 94"/>
                <p:cNvSpPr>
                  <a:spLocks noChangeArrowheads="1"/>
                </p:cNvSpPr>
                <p:nvPr/>
              </p:nvSpPr>
              <p:spPr bwMode="auto">
                <a:xfrm rot="-9900000">
                  <a:off x="1632" y="312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35" name="Oval 99"/>
                <p:cNvSpPr>
                  <a:spLocks noChangeArrowheads="1"/>
                </p:cNvSpPr>
                <p:nvPr/>
              </p:nvSpPr>
              <p:spPr bwMode="auto">
                <a:xfrm rot="10800000">
                  <a:off x="1392" y="321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  <p:sp>
              <p:nvSpPr>
                <p:cNvPr id="35936" name="Oval 101"/>
                <p:cNvSpPr>
                  <a:spLocks noChangeArrowheads="1"/>
                </p:cNvSpPr>
                <p:nvPr/>
              </p:nvSpPr>
              <p:spPr bwMode="auto">
                <a:xfrm rot="10800000">
                  <a:off x="1344" y="350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endParaRPr lang="en-GB" altLang="en-US"/>
                </a:p>
              </p:txBody>
            </p:sp>
          </p:grpSp>
          <p:sp>
            <p:nvSpPr>
              <p:cNvPr id="35872" name="Oval 102"/>
              <p:cNvSpPr>
                <a:spLocks noChangeArrowheads="1"/>
              </p:cNvSpPr>
              <p:nvPr/>
            </p:nvSpPr>
            <p:spPr bwMode="auto">
              <a:xfrm rot="10800000">
                <a:off x="1152" y="32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35873" name="Oval 103"/>
              <p:cNvSpPr>
                <a:spLocks noChangeArrowheads="1"/>
              </p:cNvSpPr>
              <p:nvPr/>
            </p:nvSpPr>
            <p:spPr bwMode="auto">
              <a:xfrm rot="10800000">
                <a:off x="815" y="326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grpSp>
            <p:nvGrpSpPr>
              <p:cNvPr id="35874" name="Group 137"/>
              <p:cNvGrpSpPr>
                <a:grpSpLocks/>
              </p:cNvGrpSpPr>
              <p:nvPr/>
            </p:nvGrpSpPr>
            <p:grpSpPr bwMode="auto">
              <a:xfrm>
                <a:off x="1824" y="1416"/>
                <a:ext cx="1440" cy="2376"/>
                <a:chOff x="1824" y="1416"/>
                <a:chExt cx="1440" cy="2376"/>
              </a:xfrm>
            </p:grpSpPr>
            <p:grpSp>
              <p:nvGrpSpPr>
                <p:cNvPr id="35875" name="Group 27"/>
                <p:cNvGrpSpPr>
                  <a:grpSpLocks/>
                </p:cNvGrpSpPr>
                <p:nvPr/>
              </p:nvGrpSpPr>
              <p:grpSpPr bwMode="auto">
                <a:xfrm>
                  <a:off x="1872" y="1416"/>
                  <a:ext cx="528" cy="424"/>
                  <a:chOff x="1872" y="1416"/>
                  <a:chExt cx="528" cy="424"/>
                </a:xfrm>
              </p:grpSpPr>
              <p:sp>
                <p:nvSpPr>
                  <p:cNvPr id="35925" name="Oval 28"/>
                  <p:cNvSpPr>
                    <a:spLocks noChangeArrowheads="1"/>
                  </p:cNvSpPr>
                  <p:nvPr/>
                </p:nvSpPr>
                <p:spPr bwMode="auto">
                  <a:xfrm rot="1800000">
                    <a:off x="1990" y="141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26" name="Oval 29"/>
                  <p:cNvSpPr>
                    <a:spLocks noChangeArrowheads="1"/>
                  </p:cNvSpPr>
                  <p:nvPr/>
                </p:nvSpPr>
                <p:spPr bwMode="auto">
                  <a:xfrm rot="1800000">
                    <a:off x="1872" y="153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27" name="Oval 30"/>
                  <p:cNvSpPr>
                    <a:spLocks noChangeArrowheads="1"/>
                  </p:cNvSpPr>
                  <p:nvPr/>
                </p:nvSpPr>
                <p:spPr bwMode="auto">
                  <a:xfrm rot="1800000">
                    <a:off x="2256" y="14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28" name="Oval 31"/>
                  <p:cNvSpPr>
                    <a:spLocks noChangeArrowheads="1"/>
                  </p:cNvSpPr>
                  <p:nvPr/>
                </p:nvSpPr>
                <p:spPr bwMode="auto">
                  <a:xfrm rot="1800000">
                    <a:off x="2352" y="17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29" name="Oval 32"/>
                  <p:cNvSpPr>
                    <a:spLocks noChangeArrowheads="1"/>
                  </p:cNvSpPr>
                  <p:nvPr/>
                </p:nvSpPr>
                <p:spPr bwMode="auto">
                  <a:xfrm rot="1800000">
                    <a:off x="1872" y="177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30" name="Oval 33"/>
                  <p:cNvSpPr>
                    <a:spLocks noChangeArrowheads="1"/>
                  </p:cNvSpPr>
                  <p:nvPr/>
                </p:nvSpPr>
                <p:spPr bwMode="auto">
                  <a:xfrm rot="1800000">
                    <a:off x="2161" y="179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</p:grpSp>
            <p:grpSp>
              <p:nvGrpSpPr>
                <p:cNvPr id="35876" name="Group 41"/>
                <p:cNvGrpSpPr>
                  <a:grpSpLocks/>
                </p:cNvGrpSpPr>
                <p:nvPr/>
              </p:nvGrpSpPr>
              <p:grpSpPr bwMode="auto">
                <a:xfrm>
                  <a:off x="1824" y="2064"/>
                  <a:ext cx="624" cy="457"/>
                  <a:chOff x="1824" y="2064"/>
                  <a:chExt cx="624" cy="457"/>
                </a:xfrm>
              </p:grpSpPr>
              <p:sp>
                <p:nvSpPr>
                  <p:cNvPr id="35919" name="Oval 4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112" y="225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20" name="Oval 4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400" y="211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21" name="Oval 4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304" y="2329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22" name="Oval 4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160" y="2473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23" name="Oval 4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1824" y="206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24" name="Oval 4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1943" y="240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</p:grpSp>
            <p:grpSp>
              <p:nvGrpSpPr>
                <p:cNvPr id="35877" name="Group 69"/>
                <p:cNvGrpSpPr>
                  <a:grpSpLocks/>
                </p:cNvGrpSpPr>
                <p:nvPr/>
              </p:nvGrpSpPr>
              <p:grpSpPr bwMode="auto">
                <a:xfrm>
                  <a:off x="2928" y="2256"/>
                  <a:ext cx="336" cy="336"/>
                  <a:chOff x="2928" y="2256"/>
                  <a:chExt cx="336" cy="336"/>
                </a:xfrm>
              </p:grpSpPr>
              <p:sp>
                <p:nvSpPr>
                  <p:cNvPr id="35913" name="Oval 70"/>
                  <p:cNvSpPr>
                    <a:spLocks noChangeArrowheads="1"/>
                  </p:cNvSpPr>
                  <p:nvPr/>
                </p:nvSpPr>
                <p:spPr bwMode="auto">
                  <a:xfrm rot="6300000">
                    <a:off x="3216" y="230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14" name="Oval 71"/>
                  <p:cNvSpPr>
                    <a:spLocks noChangeArrowheads="1"/>
                  </p:cNvSpPr>
                  <p:nvPr/>
                </p:nvSpPr>
                <p:spPr bwMode="auto">
                  <a:xfrm rot="6300000">
                    <a:off x="2928" y="235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15" name="Oval 72"/>
                  <p:cNvSpPr>
                    <a:spLocks noChangeArrowheads="1"/>
                  </p:cNvSpPr>
                  <p:nvPr/>
                </p:nvSpPr>
                <p:spPr bwMode="auto">
                  <a:xfrm rot="6300000">
                    <a:off x="3072" y="236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16" name="Oval 73"/>
                  <p:cNvSpPr>
                    <a:spLocks noChangeArrowheads="1"/>
                  </p:cNvSpPr>
                  <p:nvPr/>
                </p:nvSpPr>
                <p:spPr bwMode="auto">
                  <a:xfrm rot="6300000">
                    <a:off x="2928" y="254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17" name="Oval 74"/>
                  <p:cNvSpPr>
                    <a:spLocks noChangeArrowheads="1"/>
                  </p:cNvSpPr>
                  <p:nvPr/>
                </p:nvSpPr>
                <p:spPr bwMode="auto">
                  <a:xfrm rot="6300000">
                    <a:off x="3168" y="244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18" name="Oval 75"/>
                  <p:cNvSpPr>
                    <a:spLocks noChangeArrowheads="1"/>
                  </p:cNvSpPr>
                  <p:nvPr/>
                </p:nvSpPr>
                <p:spPr bwMode="auto">
                  <a:xfrm rot="6300000">
                    <a:off x="2976" y="225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</p:grpSp>
            <p:grpSp>
              <p:nvGrpSpPr>
                <p:cNvPr id="35878" name="Group 76"/>
                <p:cNvGrpSpPr>
                  <a:grpSpLocks/>
                </p:cNvGrpSpPr>
                <p:nvPr/>
              </p:nvGrpSpPr>
              <p:grpSpPr bwMode="auto">
                <a:xfrm>
                  <a:off x="2976" y="1824"/>
                  <a:ext cx="288" cy="336"/>
                  <a:chOff x="2976" y="1824"/>
                  <a:chExt cx="288" cy="336"/>
                </a:xfrm>
              </p:grpSpPr>
              <p:sp>
                <p:nvSpPr>
                  <p:cNvPr id="35907" name="Oval 77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2976" y="211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08" name="Oval 78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3216" y="192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09" name="Oval 79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3120" y="211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10" name="Oval 80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3216" y="211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11" name="Oval 81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3024" y="182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12" name="Oval 82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3120" y="182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</p:grpSp>
            <p:grpSp>
              <p:nvGrpSpPr>
                <p:cNvPr id="35879" name="Group 83"/>
                <p:cNvGrpSpPr>
                  <a:grpSpLocks/>
                </p:cNvGrpSpPr>
                <p:nvPr/>
              </p:nvGrpSpPr>
              <p:grpSpPr bwMode="auto">
                <a:xfrm>
                  <a:off x="2592" y="3312"/>
                  <a:ext cx="624" cy="480"/>
                  <a:chOff x="3120" y="3312"/>
                  <a:chExt cx="624" cy="480"/>
                </a:xfrm>
              </p:grpSpPr>
              <p:sp>
                <p:nvSpPr>
                  <p:cNvPr id="35901" name="Oval 84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3120" y="369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02" name="Oval 85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3696" y="374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03" name="Oval 86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3168" y="331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04" name="Oval 87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3360" y="369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05" name="Oval 88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3552" y="345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06" name="Oval 89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3456" y="331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</p:grpSp>
            <p:grpSp>
              <p:nvGrpSpPr>
                <p:cNvPr id="35880" name="Group 104"/>
                <p:cNvGrpSpPr>
                  <a:grpSpLocks/>
                </p:cNvGrpSpPr>
                <p:nvPr/>
              </p:nvGrpSpPr>
              <p:grpSpPr bwMode="auto">
                <a:xfrm>
                  <a:off x="2049" y="3216"/>
                  <a:ext cx="351" cy="576"/>
                  <a:chOff x="2577" y="3216"/>
                  <a:chExt cx="351" cy="576"/>
                </a:xfrm>
              </p:grpSpPr>
              <p:sp>
                <p:nvSpPr>
                  <p:cNvPr id="35895" name="Oval 105"/>
                  <p:cNvSpPr>
                    <a:spLocks noChangeArrowheads="1"/>
                  </p:cNvSpPr>
                  <p:nvPr/>
                </p:nvSpPr>
                <p:spPr bwMode="auto">
                  <a:xfrm rot="-9000000">
                    <a:off x="2784" y="374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96" name="Oval 106"/>
                  <p:cNvSpPr>
                    <a:spLocks noChangeArrowheads="1"/>
                  </p:cNvSpPr>
                  <p:nvPr/>
                </p:nvSpPr>
                <p:spPr bwMode="auto">
                  <a:xfrm rot="-9000000">
                    <a:off x="2815" y="3563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97" name="Oval 107"/>
                  <p:cNvSpPr>
                    <a:spLocks noChangeArrowheads="1"/>
                  </p:cNvSpPr>
                  <p:nvPr/>
                </p:nvSpPr>
                <p:spPr bwMode="auto">
                  <a:xfrm rot="-9000000">
                    <a:off x="2577" y="3592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98" name="Oval 108"/>
                  <p:cNvSpPr>
                    <a:spLocks noChangeArrowheads="1"/>
                  </p:cNvSpPr>
                  <p:nvPr/>
                </p:nvSpPr>
                <p:spPr bwMode="auto">
                  <a:xfrm rot="-9000000">
                    <a:off x="2649" y="3467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99" name="Oval 109"/>
                  <p:cNvSpPr>
                    <a:spLocks noChangeArrowheads="1"/>
                  </p:cNvSpPr>
                  <p:nvPr/>
                </p:nvSpPr>
                <p:spPr bwMode="auto">
                  <a:xfrm rot="-9000000">
                    <a:off x="2880" y="326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900" name="Oval 110"/>
                  <p:cNvSpPr>
                    <a:spLocks noChangeArrowheads="1"/>
                  </p:cNvSpPr>
                  <p:nvPr/>
                </p:nvSpPr>
                <p:spPr bwMode="auto">
                  <a:xfrm rot="-9000000">
                    <a:off x="2592" y="321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</p:grpSp>
            <p:grpSp>
              <p:nvGrpSpPr>
                <p:cNvPr id="35881" name="Group 111"/>
                <p:cNvGrpSpPr>
                  <a:grpSpLocks/>
                </p:cNvGrpSpPr>
                <p:nvPr/>
              </p:nvGrpSpPr>
              <p:grpSpPr bwMode="auto">
                <a:xfrm>
                  <a:off x="1966" y="2695"/>
                  <a:ext cx="459" cy="377"/>
                  <a:chOff x="1966" y="2695"/>
                  <a:chExt cx="459" cy="377"/>
                </a:xfrm>
              </p:grpSpPr>
              <p:sp>
                <p:nvSpPr>
                  <p:cNvPr id="35889" name="Oval 112"/>
                  <p:cNvSpPr>
                    <a:spLocks noChangeArrowheads="1"/>
                  </p:cNvSpPr>
                  <p:nvPr/>
                </p:nvSpPr>
                <p:spPr bwMode="auto">
                  <a:xfrm rot="9000000">
                    <a:off x="2377" y="2831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90" name="Oval 113"/>
                  <p:cNvSpPr>
                    <a:spLocks noChangeArrowheads="1"/>
                  </p:cNvSpPr>
                  <p:nvPr/>
                </p:nvSpPr>
                <p:spPr bwMode="auto">
                  <a:xfrm rot="9000000">
                    <a:off x="1968" y="288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91" name="Oval 114"/>
                  <p:cNvSpPr>
                    <a:spLocks noChangeArrowheads="1"/>
                  </p:cNvSpPr>
                  <p:nvPr/>
                </p:nvSpPr>
                <p:spPr bwMode="auto">
                  <a:xfrm rot="9000000">
                    <a:off x="2064" y="302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92" name="Oval 115"/>
                  <p:cNvSpPr>
                    <a:spLocks noChangeArrowheads="1"/>
                  </p:cNvSpPr>
                  <p:nvPr/>
                </p:nvSpPr>
                <p:spPr bwMode="auto">
                  <a:xfrm rot="9000000">
                    <a:off x="2304" y="292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93" name="Oval 116"/>
                  <p:cNvSpPr>
                    <a:spLocks noChangeArrowheads="1"/>
                  </p:cNvSpPr>
                  <p:nvPr/>
                </p:nvSpPr>
                <p:spPr bwMode="auto">
                  <a:xfrm rot="9000000">
                    <a:off x="2132" y="2695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94" name="Oval 117"/>
                  <p:cNvSpPr>
                    <a:spLocks noChangeArrowheads="1"/>
                  </p:cNvSpPr>
                  <p:nvPr/>
                </p:nvSpPr>
                <p:spPr bwMode="auto">
                  <a:xfrm rot="9000000">
                    <a:off x="1966" y="2791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</p:grpSp>
            <p:grpSp>
              <p:nvGrpSpPr>
                <p:cNvPr id="35882" name="Group 118"/>
                <p:cNvGrpSpPr>
                  <a:grpSpLocks/>
                </p:cNvGrpSpPr>
                <p:nvPr/>
              </p:nvGrpSpPr>
              <p:grpSpPr bwMode="auto">
                <a:xfrm>
                  <a:off x="2544" y="2736"/>
                  <a:ext cx="576" cy="336"/>
                  <a:chOff x="3072" y="2736"/>
                  <a:chExt cx="576" cy="336"/>
                </a:xfrm>
              </p:grpSpPr>
              <p:sp>
                <p:nvSpPr>
                  <p:cNvPr id="35883" name="Oval 119"/>
                  <p:cNvSpPr>
                    <a:spLocks noChangeArrowheads="1"/>
                  </p:cNvSpPr>
                  <p:nvPr/>
                </p:nvSpPr>
                <p:spPr bwMode="auto">
                  <a:xfrm rot="9900000">
                    <a:off x="3600" y="302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84" name="Oval 120"/>
                  <p:cNvSpPr>
                    <a:spLocks noChangeArrowheads="1"/>
                  </p:cNvSpPr>
                  <p:nvPr/>
                </p:nvSpPr>
                <p:spPr bwMode="auto">
                  <a:xfrm rot="9900000">
                    <a:off x="3600" y="273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85" name="Oval 121"/>
                  <p:cNvSpPr>
                    <a:spLocks noChangeArrowheads="1"/>
                  </p:cNvSpPr>
                  <p:nvPr/>
                </p:nvSpPr>
                <p:spPr bwMode="auto">
                  <a:xfrm rot="9900000">
                    <a:off x="3303" y="2989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86" name="Oval 122"/>
                  <p:cNvSpPr>
                    <a:spLocks noChangeArrowheads="1"/>
                  </p:cNvSpPr>
                  <p:nvPr/>
                </p:nvSpPr>
                <p:spPr bwMode="auto">
                  <a:xfrm rot="9900000">
                    <a:off x="3072" y="302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87" name="Oval 123"/>
                  <p:cNvSpPr>
                    <a:spLocks noChangeArrowheads="1"/>
                  </p:cNvSpPr>
                  <p:nvPr/>
                </p:nvSpPr>
                <p:spPr bwMode="auto">
                  <a:xfrm rot="9900000">
                    <a:off x="3360" y="278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  <p:sp>
                <p:nvSpPr>
                  <p:cNvPr id="35888" name="Oval 124"/>
                  <p:cNvSpPr>
                    <a:spLocks noChangeArrowheads="1"/>
                  </p:cNvSpPr>
                  <p:nvPr/>
                </p:nvSpPr>
                <p:spPr bwMode="auto">
                  <a:xfrm rot="9900000">
                    <a:off x="3136" y="273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/>
                    <a:endParaRPr lang="en-GB" altLang="en-US"/>
                  </a:p>
                </p:txBody>
              </p:sp>
            </p:grpSp>
          </p:grpSp>
        </p:grpSp>
      </p:grpSp>
      <p:sp>
        <p:nvSpPr>
          <p:cNvPr id="301182" name="Line 126"/>
          <p:cNvSpPr>
            <a:spLocks noChangeShapeType="1"/>
          </p:cNvSpPr>
          <p:nvPr/>
        </p:nvSpPr>
        <p:spPr bwMode="auto">
          <a:xfrm>
            <a:off x="4114800" y="2133600"/>
            <a:ext cx="0" cy="411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185" name="Line 129"/>
          <p:cNvSpPr>
            <a:spLocks noChangeShapeType="1"/>
          </p:cNvSpPr>
          <p:nvPr/>
        </p:nvSpPr>
        <p:spPr bwMode="auto">
          <a:xfrm>
            <a:off x="2590800" y="2439988"/>
            <a:ext cx="838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186" name="Line 130"/>
          <p:cNvSpPr>
            <a:spLocks noChangeShapeType="1"/>
          </p:cNvSpPr>
          <p:nvPr/>
        </p:nvSpPr>
        <p:spPr bwMode="auto">
          <a:xfrm>
            <a:off x="3429000" y="4876800"/>
            <a:ext cx="685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188" name="Line 132"/>
          <p:cNvSpPr>
            <a:spLocks noChangeShapeType="1"/>
          </p:cNvSpPr>
          <p:nvPr/>
        </p:nvSpPr>
        <p:spPr bwMode="auto">
          <a:xfrm>
            <a:off x="5257800" y="3505200"/>
            <a:ext cx="1447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189" name="Line 133"/>
          <p:cNvSpPr>
            <a:spLocks noChangeShapeType="1"/>
          </p:cNvSpPr>
          <p:nvPr/>
        </p:nvSpPr>
        <p:spPr bwMode="auto">
          <a:xfrm>
            <a:off x="3409950" y="2133600"/>
            <a:ext cx="0" cy="411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190" name="Line 134"/>
          <p:cNvSpPr>
            <a:spLocks noChangeShapeType="1"/>
          </p:cNvSpPr>
          <p:nvPr/>
        </p:nvSpPr>
        <p:spPr bwMode="auto">
          <a:xfrm>
            <a:off x="3429000" y="4419600"/>
            <a:ext cx="685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191" name="Line 135"/>
          <p:cNvSpPr>
            <a:spLocks noChangeShapeType="1"/>
          </p:cNvSpPr>
          <p:nvPr/>
        </p:nvSpPr>
        <p:spPr bwMode="auto">
          <a:xfrm>
            <a:off x="5257800" y="2133600"/>
            <a:ext cx="0" cy="411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192" name="Line 136"/>
          <p:cNvSpPr>
            <a:spLocks noChangeShapeType="1"/>
          </p:cNvSpPr>
          <p:nvPr/>
        </p:nvSpPr>
        <p:spPr bwMode="auto">
          <a:xfrm>
            <a:off x="5257800" y="4267200"/>
            <a:ext cx="1447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59" grpId="0" animBg="1"/>
      <p:bldP spid="301060" grpId="0" animBg="1"/>
      <p:bldP spid="301062" grpId="0" animBg="1"/>
      <p:bldP spid="301063" grpId="0" animBg="1"/>
      <p:bldP spid="301064" grpId="0" animBg="1"/>
      <p:bldP spid="301065" grpId="0" animBg="1"/>
      <p:bldP spid="301066" grpId="0" animBg="1"/>
      <p:bldP spid="301182" grpId="0" animBg="1"/>
      <p:bldP spid="301185" grpId="0" animBg="1"/>
      <p:bldP spid="301186" grpId="0" animBg="1"/>
      <p:bldP spid="301188" grpId="0" animBg="1"/>
      <p:bldP spid="301189" grpId="0" animBg="1"/>
      <p:bldP spid="301190" grpId="0" animBg="1"/>
      <p:bldP spid="301191" grpId="0" animBg="1"/>
      <p:bldP spid="30119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158671-D02B-4740-9AE2-0868DC1E62B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Cyclic Data Distributions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In a cyclic data distribution the data assigned to each process is scattered in a regular way over the domain of the problem.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The figure on the next slide shows how a grid might be cyclically distributed over a 4</a:t>
            </a:r>
            <a:r>
              <a:rPr lang="en-US" altLang="en-US" sz="2800">
                <a:ea typeface="ＭＳ Ｐゴシック" charset="-128"/>
                <a:sym typeface="Mathematica1Mono" charset="0"/>
              </a:rPr>
              <a:t>x</a:t>
            </a:r>
            <a:r>
              <a:rPr lang="en-US" altLang="en-US" sz="2800">
                <a:ea typeface="ＭＳ Ｐゴシック" charset="-128"/>
              </a:rPr>
              <a:t>4 mesh of processes.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The cyclic distribution is a simple way to improve load balance but can result in more communication as it increases the amount of boundary data in a process.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26D7AF-047B-6242-9082-41F4A1F3E52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p:grpSp>
        <p:nvGrpSpPr>
          <p:cNvPr id="39938" name="Group 169"/>
          <p:cNvGrpSpPr>
            <a:grpSpLocks/>
          </p:cNvGrpSpPr>
          <p:nvPr/>
        </p:nvGrpSpPr>
        <p:grpSpPr bwMode="auto">
          <a:xfrm>
            <a:off x="1752600" y="762000"/>
            <a:ext cx="5484813" cy="5484813"/>
            <a:chOff x="575" y="863"/>
            <a:chExt cx="3457" cy="3457"/>
          </a:xfrm>
        </p:grpSpPr>
        <p:grpSp>
          <p:nvGrpSpPr>
            <p:cNvPr id="39940" name="Group 21"/>
            <p:cNvGrpSpPr>
              <a:grpSpLocks/>
            </p:cNvGrpSpPr>
            <p:nvPr/>
          </p:nvGrpSpPr>
          <p:grpSpPr bwMode="auto">
            <a:xfrm>
              <a:off x="575" y="863"/>
              <a:ext cx="1153" cy="1153"/>
              <a:chOff x="863" y="1439"/>
              <a:chExt cx="1153" cy="1153"/>
            </a:xfrm>
          </p:grpSpPr>
          <p:sp>
            <p:nvSpPr>
              <p:cNvPr id="40087" name="Rectangle 3"/>
              <p:cNvSpPr>
                <a:spLocks noChangeArrowheads="1"/>
              </p:cNvSpPr>
              <p:nvPr/>
            </p:nvSpPr>
            <p:spPr bwMode="auto">
              <a:xfrm>
                <a:off x="863" y="1439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(0,0)</a:t>
                </a:r>
              </a:p>
            </p:txBody>
          </p:sp>
          <p:sp>
            <p:nvSpPr>
              <p:cNvPr id="40088" name="Rectangle 4"/>
              <p:cNvSpPr>
                <a:spLocks noChangeArrowheads="1"/>
              </p:cNvSpPr>
              <p:nvPr/>
            </p:nvSpPr>
            <p:spPr bwMode="auto">
              <a:xfrm>
                <a:off x="1151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(0,1)</a:t>
                </a:r>
              </a:p>
            </p:txBody>
          </p:sp>
          <p:sp>
            <p:nvSpPr>
              <p:cNvPr id="40089" name="Rectangle 5"/>
              <p:cNvSpPr>
                <a:spLocks noChangeArrowheads="1"/>
              </p:cNvSpPr>
              <p:nvPr/>
            </p:nvSpPr>
            <p:spPr bwMode="auto">
              <a:xfrm>
                <a:off x="1439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(0,2)</a:t>
                </a:r>
              </a:p>
            </p:txBody>
          </p:sp>
          <p:sp>
            <p:nvSpPr>
              <p:cNvPr id="40090" name="Rectangle 7"/>
              <p:cNvSpPr>
                <a:spLocks noChangeArrowheads="1"/>
              </p:cNvSpPr>
              <p:nvPr/>
            </p:nvSpPr>
            <p:spPr bwMode="auto">
              <a:xfrm>
                <a:off x="1727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(0,3)</a:t>
                </a:r>
              </a:p>
            </p:txBody>
          </p:sp>
          <p:grpSp>
            <p:nvGrpSpPr>
              <p:cNvPr id="40091" name="Group 12"/>
              <p:cNvGrpSpPr>
                <a:grpSpLocks/>
              </p:cNvGrpSpPr>
              <p:nvPr/>
            </p:nvGrpSpPr>
            <p:grpSpPr bwMode="auto">
              <a:xfrm>
                <a:off x="864" y="1728"/>
                <a:ext cx="1152" cy="288"/>
                <a:chOff x="864" y="1728"/>
                <a:chExt cx="1152" cy="288"/>
              </a:xfrm>
            </p:grpSpPr>
            <p:sp>
              <p:nvSpPr>
                <p:cNvPr id="40100" name="Rectangle 8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(1,0)</a:t>
                  </a:r>
                </a:p>
              </p:txBody>
            </p:sp>
            <p:sp>
              <p:nvSpPr>
                <p:cNvPr id="40101" name="Rectangle 9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(1,1)</a:t>
                  </a:r>
                </a:p>
              </p:txBody>
            </p:sp>
            <p:sp>
              <p:nvSpPr>
                <p:cNvPr id="40102" name="Rectangle 10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(1,2)</a:t>
                  </a:r>
                </a:p>
              </p:txBody>
            </p:sp>
            <p:sp>
              <p:nvSpPr>
                <p:cNvPr id="40103" name="Rectangle 11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(1,3)</a:t>
                  </a:r>
                </a:p>
              </p:txBody>
            </p:sp>
          </p:grpSp>
          <p:sp>
            <p:nvSpPr>
              <p:cNvPr id="40092" name="Rectangle 13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(2,0)</a:t>
                </a:r>
              </a:p>
            </p:txBody>
          </p:sp>
          <p:sp>
            <p:nvSpPr>
              <p:cNvPr id="40093" name="Rectangle 14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(2,1)</a:t>
                </a:r>
              </a:p>
            </p:txBody>
          </p:sp>
          <p:sp>
            <p:nvSpPr>
              <p:cNvPr id="40094" name="Rectangle 15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(2,2)</a:t>
                </a:r>
              </a:p>
            </p:txBody>
          </p:sp>
          <p:sp>
            <p:nvSpPr>
              <p:cNvPr id="40095" name="Rectangle 16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(2,3)</a:t>
                </a:r>
              </a:p>
            </p:txBody>
          </p:sp>
          <p:sp>
            <p:nvSpPr>
              <p:cNvPr id="40096" name="Rectangle 17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(3,0)</a:t>
                </a:r>
              </a:p>
            </p:txBody>
          </p:sp>
          <p:sp>
            <p:nvSpPr>
              <p:cNvPr id="40097" name="Rectangle 18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(3,1)</a:t>
                </a:r>
              </a:p>
            </p:txBody>
          </p:sp>
          <p:sp>
            <p:nvSpPr>
              <p:cNvPr id="40098" name="Rectangle 19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(3,2)</a:t>
                </a:r>
              </a:p>
            </p:txBody>
          </p:sp>
          <p:sp>
            <p:nvSpPr>
              <p:cNvPr id="40099" name="Rectangle 20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(3,3)</a:t>
                </a:r>
              </a:p>
            </p:txBody>
          </p:sp>
        </p:grpSp>
        <p:grpSp>
          <p:nvGrpSpPr>
            <p:cNvPr id="39941" name="Group 58"/>
            <p:cNvGrpSpPr>
              <a:grpSpLocks/>
            </p:cNvGrpSpPr>
            <p:nvPr/>
          </p:nvGrpSpPr>
          <p:grpSpPr bwMode="auto">
            <a:xfrm>
              <a:off x="1727" y="863"/>
              <a:ext cx="1153" cy="1153"/>
              <a:chOff x="863" y="1439"/>
              <a:chExt cx="1153" cy="1153"/>
            </a:xfrm>
          </p:grpSpPr>
          <p:sp>
            <p:nvSpPr>
              <p:cNvPr id="40070" name="Rectangle 59"/>
              <p:cNvSpPr>
                <a:spLocks noChangeArrowheads="1"/>
              </p:cNvSpPr>
              <p:nvPr/>
            </p:nvSpPr>
            <p:spPr bwMode="auto">
              <a:xfrm>
                <a:off x="863" y="1439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(0,0)</a:t>
                </a:r>
              </a:p>
            </p:txBody>
          </p:sp>
          <p:sp>
            <p:nvSpPr>
              <p:cNvPr id="40071" name="Rectangle 60"/>
              <p:cNvSpPr>
                <a:spLocks noChangeArrowheads="1"/>
              </p:cNvSpPr>
              <p:nvPr/>
            </p:nvSpPr>
            <p:spPr bwMode="auto">
              <a:xfrm>
                <a:off x="1151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(0,1)</a:t>
                </a:r>
              </a:p>
            </p:txBody>
          </p:sp>
          <p:sp>
            <p:nvSpPr>
              <p:cNvPr id="40072" name="Rectangle 61"/>
              <p:cNvSpPr>
                <a:spLocks noChangeArrowheads="1"/>
              </p:cNvSpPr>
              <p:nvPr/>
            </p:nvSpPr>
            <p:spPr bwMode="auto">
              <a:xfrm>
                <a:off x="1439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(0,2)</a:t>
                </a:r>
              </a:p>
            </p:txBody>
          </p:sp>
          <p:sp>
            <p:nvSpPr>
              <p:cNvPr id="40073" name="Rectangle 62"/>
              <p:cNvSpPr>
                <a:spLocks noChangeArrowheads="1"/>
              </p:cNvSpPr>
              <p:nvPr/>
            </p:nvSpPr>
            <p:spPr bwMode="auto">
              <a:xfrm>
                <a:off x="1727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(0,3)</a:t>
                </a:r>
              </a:p>
            </p:txBody>
          </p:sp>
          <p:grpSp>
            <p:nvGrpSpPr>
              <p:cNvPr id="40074" name="Group 63"/>
              <p:cNvGrpSpPr>
                <a:grpSpLocks/>
              </p:cNvGrpSpPr>
              <p:nvPr/>
            </p:nvGrpSpPr>
            <p:grpSpPr bwMode="auto">
              <a:xfrm>
                <a:off x="864" y="1728"/>
                <a:ext cx="1152" cy="288"/>
                <a:chOff x="864" y="1728"/>
                <a:chExt cx="1152" cy="288"/>
              </a:xfrm>
            </p:grpSpPr>
            <p:sp>
              <p:nvSpPr>
                <p:cNvPr id="40083" name="Rectangle 64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(1,0)</a:t>
                  </a:r>
                </a:p>
              </p:txBody>
            </p:sp>
            <p:sp>
              <p:nvSpPr>
                <p:cNvPr id="40084" name="Rectangle 65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(1,1)</a:t>
                  </a:r>
                </a:p>
              </p:txBody>
            </p:sp>
            <p:sp>
              <p:nvSpPr>
                <p:cNvPr id="40085" name="Rectangle 66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(1,2)</a:t>
                  </a:r>
                </a:p>
              </p:txBody>
            </p:sp>
            <p:sp>
              <p:nvSpPr>
                <p:cNvPr id="40086" name="Rectangle 67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(1,3)</a:t>
                  </a:r>
                </a:p>
              </p:txBody>
            </p:sp>
          </p:grpSp>
          <p:sp>
            <p:nvSpPr>
              <p:cNvPr id="40075" name="Rectangle 68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(2,0)</a:t>
                </a:r>
              </a:p>
            </p:txBody>
          </p:sp>
          <p:sp>
            <p:nvSpPr>
              <p:cNvPr id="40076" name="Rectangle 69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(2,1)</a:t>
                </a:r>
              </a:p>
            </p:txBody>
          </p:sp>
          <p:sp>
            <p:nvSpPr>
              <p:cNvPr id="40077" name="Rectangle 70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(2,2)</a:t>
                </a:r>
              </a:p>
            </p:txBody>
          </p:sp>
          <p:sp>
            <p:nvSpPr>
              <p:cNvPr id="40078" name="Rectangle 71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(2,3)</a:t>
                </a:r>
              </a:p>
            </p:txBody>
          </p:sp>
          <p:sp>
            <p:nvSpPr>
              <p:cNvPr id="40079" name="Rectangle 72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(3,0)</a:t>
                </a:r>
              </a:p>
            </p:txBody>
          </p:sp>
          <p:sp>
            <p:nvSpPr>
              <p:cNvPr id="40080" name="Rectangle 73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(3,1)</a:t>
                </a:r>
              </a:p>
            </p:txBody>
          </p:sp>
          <p:sp>
            <p:nvSpPr>
              <p:cNvPr id="40081" name="Rectangle 74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(3,2)</a:t>
                </a:r>
              </a:p>
            </p:txBody>
          </p:sp>
          <p:sp>
            <p:nvSpPr>
              <p:cNvPr id="40082" name="Rectangle 75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(3,3)</a:t>
                </a:r>
              </a:p>
            </p:txBody>
          </p:sp>
        </p:grpSp>
        <p:grpSp>
          <p:nvGrpSpPr>
            <p:cNvPr id="39942" name="Group 76"/>
            <p:cNvGrpSpPr>
              <a:grpSpLocks/>
            </p:cNvGrpSpPr>
            <p:nvPr/>
          </p:nvGrpSpPr>
          <p:grpSpPr bwMode="auto">
            <a:xfrm>
              <a:off x="2879" y="863"/>
              <a:ext cx="1153" cy="1153"/>
              <a:chOff x="863" y="1439"/>
              <a:chExt cx="1153" cy="1153"/>
            </a:xfrm>
          </p:grpSpPr>
          <p:sp>
            <p:nvSpPr>
              <p:cNvPr id="40053" name="Rectangle 77"/>
              <p:cNvSpPr>
                <a:spLocks noChangeArrowheads="1"/>
              </p:cNvSpPr>
              <p:nvPr/>
            </p:nvSpPr>
            <p:spPr bwMode="auto">
              <a:xfrm>
                <a:off x="863" y="1439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(0,0)</a:t>
                </a:r>
              </a:p>
            </p:txBody>
          </p:sp>
          <p:sp>
            <p:nvSpPr>
              <p:cNvPr id="40054" name="Rectangle 78"/>
              <p:cNvSpPr>
                <a:spLocks noChangeArrowheads="1"/>
              </p:cNvSpPr>
              <p:nvPr/>
            </p:nvSpPr>
            <p:spPr bwMode="auto">
              <a:xfrm>
                <a:off x="1151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(0,1)</a:t>
                </a:r>
              </a:p>
            </p:txBody>
          </p:sp>
          <p:sp>
            <p:nvSpPr>
              <p:cNvPr id="40055" name="Rectangle 79"/>
              <p:cNvSpPr>
                <a:spLocks noChangeArrowheads="1"/>
              </p:cNvSpPr>
              <p:nvPr/>
            </p:nvSpPr>
            <p:spPr bwMode="auto">
              <a:xfrm>
                <a:off x="1439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(0,2)</a:t>
                </a:r>
              </a:p>
            </p:txBody>
          </p:sp>
          <p:sp>
            <p:nvSpPr>
              <p:cNvPr id="40056" name="Rectangle 80"/>
              <p:cNvSpPr>
                <a:spLocks noChangeArrowheads="1"/>
              </p:cNvSpPr>
              <p:nvPr/>
            </p:nvSpPr>
            <p:spPr bwMode="auto">
              <a:xfrm>
                <a:off x="1727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(0,3)</a:t>
                </a:r>
              </a:p>
            </p:txBody>
          </p:sp>
          <p:grpSp>
            <p:nvGrpSpPr>
              <p:cNvPr id="40057" name="Group 81"/>
              <p:cNvGrpSpPr>
                <a:grpSpLocks/>
              </p:cNvGrpSpPr>
              <p:nvPr/>
            </p:nvGrpSpPr>
            <p:grpSpPr bwMode="auto">
              <a:xfrm>
                <a:off x="864" y="1728"/>
                <a:ext cx="1152" cy="288"/>
                <a:chOff x="864" y="1728"/>
                <a:chExt cx="1152" cy="288"/>
              </a:xfrm>
            </p:grpSpPr>
            <p:sp>
              <p:nvSpPr>
                <p:cNvPr id="40066" name="Rectangle 82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(1,0)</a:t>
                  </a:r>
                </a:p>
              </p:txBody>
            </p:sp>
            <p:sp>
              <p:nvSpPr>
                <p:cNvPr id="40067" name="Rectangle 83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(1,1)</a:t>
                  </a:r>
                </a:p>
              </p:txBody>
            </p:sp>
            <p:sp>
              <p:nvSpPr>
                <p:cNvPr id="40068" name="Rectangle 84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(1,2)</a:t>
                  </a:r>
                </a:p>
              </p:txBody>
            </p:sp>
            <p:sp>
              <p:nvSpPr>
                <p:cNvPr id="40069" name="Rectangle 85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(1,3)</a:t>
                  </a:r>
                </a:p>
              </p:txBody>
            </p:sp>
          </p:grpSp>
          <p:sp>
            <p:nvSpPr>
              <p:cNvPr id="40058" name="Rectangle 86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(2,0)</a:t>
                </a:r>
              </a:p>
            </p:txBody>
          </p:sp>
          <p:sp>
            <p:nvSpPr>
              <p:cNvPr id="40059" name="Rectangle 87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(2,1)</a:t>
                </a:r>
              </a:p>
            </p:txBody>
          </p:sp>
          <p:sp>
            <p:nvSpPr>
              <p:cNvPr id="40060" name="Rectangle 88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(2,2)</a:t>
                </a:r>
              </a:p>
            </p:txBody>
          </p:sp>
          <p:sp>
            <p:nvSpPr>
              <p:cNvPr id="40061" name="Rectangle 89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(2,3)</a:t>
                </a:r>
              </a:p>
            </p:txBody>
          </p:sp>
          <p:sp>
            <p:nvSpPr>
              <p:cNvPr id="40062" name="Rectangle 90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(3,0)</a:t>
                </a:r>
              </a:p>
            </p:txBody>
          </p:sp>
          <p:sp>
            <p:nvSpPr>
              <p:cNvPr id="40063" name="Rectangle 91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(3,1)</a:t>
                </a:r>
              </a:p>
            </p:txBody>
          </p:sp>
          <p:sp>
            <p:nvSpPr>
              <p:cNvPr id="40064" name="Rectangle 92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(3,2)</a:t>
                </a:r>
              </a:p>
            </p:txBody>
          </p:sp>
          <p:sp>
            <p:nvSpPr>
              <p:cNvPr id="40065" name="Rectangle 93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(3,3)</a:t>
                </a:r>
              </a:p>
            </p:txBody>
          </p:sp>
        </p:grpSp>
        <p:grpSp>
          <p:nvGrpSpPr>
            <p:cNvPr id="39943" name="Group 113"/>
            <p:cNvGrpSpPr>
              <a:grpSpLocks/>
            </p:cNvGrpSpPr>
            <p:nvPr/>
          </p:nvGrpSpPr>
          <p:grpSpPr bwMode="auto">
            <a:xfrm>
              <a:off x="575" y="2015"/>
              <a:ext cx="3457" cy="1153"/>
              <a:chOff x="575" y="2015"/>
              <a:chExt cx="3457" cy="1153"/>
            </a:xfrm>
          </p:grpSpPr>
          <p:grpSp>
            <p:nvGrpSpPr>
              <p:cNvPr id="39999" name="Group 22"/>
              <p:cNvGrpSpPr>
                <a:grpSpLocks/>
              </p:cNvGrpSpPr>
              <p:nvPr/>
            </p:nvGrpSpPr>
            <p:grpSpPr bwMode="auto">
              <a:xfrm>
                <a:off x="1727" y="2015"/>
                <a:ext cx="1153" cy="1153"/>
                <a:chOff x="863" y="1439"/>
                <a:chExt cx="1153" cy="1153"/>
              </a:xfrm>
            </p:grpSpPr>
            <p:sp>
              <p:nvSpPr>
                <p:cNvPr id="40036" name="Rectangle 23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40037" name="Rectangle 24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40038" name="Rectangle 25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40039" name="Rectangle 26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40040" name="Group 27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40049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4005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40051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40052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40041" name="Rectangle 32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40042" name="Rectangle 33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40043" name="Rectangle 34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40044" name="Rectangle 35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40045" name="Rectangle 36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40046" name="Rectangle 37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40047" name="Rectangle 38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40048" name="Rectangle 39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40000" name="Group 40"/>
              <p:cNvGrpSpPr>
                <a:grpSpLocks/>
              </p:cNvGrpSpPr>
              <p:nvPr/>
            </p:nvGrpSpPr>
            <p:grpSpPr bwMode="auto">
              <a:xfrm>
                <a:off x="575" y="2015"/>
                <a:ext cx="1153" cy="1153"/>
                <a:chOff x="863" y="1439"/>
                <a:chExt cx="1153" cy="1153"/>
              </a:xfrm>
            </p:grpSpPr>
            <p:sp>
              <p:nvSpPr>
                <p:cNvPr id="40019" name="Rectangle 41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40020" name="Rectangle 42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40021" name="Rectangle 43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40022" name="Rectangle 44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40023" name="Group 45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4003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4003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40034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40035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40024" name="Rectangle 50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40025" name="Rectangle 51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40026" name="Rectangle 52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40027" name="Rectangle 53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40028" name="Rectangle 54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40029" name="Rectangle 55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40030" name="Rectangle 56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40031" name="Rectangle 57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40001" name="Group 95"/>
              <p:cNvGrpSpPr>
                <a:grpSpLocks/>
              </p:cNvGrpSpPr>
              <p:nvPr/>
            </p:nvGrpSpPr>
            <p:grpSpPr bwMode="auto">
              <a:xfrm>
                <a:off x="2879" y="2015"/>
                <a:ext cx="1153" cy="1153"/>
                <a:chOff x="863" y="1439"/>
                <a:chExt cx="1153" cy="1153"/>
              </a:xfrm>
            </p:grpSpPr>
            <p:sp>
              <p:nvSpPr>
                <p:cNvPr id="40002" name="Rectangle 96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40003" name="Rectangle 97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40004" name="Rectangle 98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40005" name="Rectangle 99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40006" name="Group 100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40015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40016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40017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40018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40007" name="Rectangle 105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40008" name="Rectangle 106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40009" name="Rectangle 107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40010" name="Rectangle 108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40011" name="Rectangle 109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40012" name="Rectangle 110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40013" name="Rectangle 111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40014" name="Rectangle 112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</p:grpSp>
        <p:grpSp>
          <p:nvGrpSpPr>
            <p:cNvPr id="39944" name="Group 114"/>
            <p:cNvGrpSpPr>
              <a:grpSpLocks/>
            </p:cNvGrpSpPr>
            <p:nvPr/>
          </p:nvGrpSpPr>
          <p:grpSpPr bwMode="auto">
            <a:xfrm>
              <a:off x="575" y="3167"/>
              <a:ext cx="3457" cy="1153"/>
              <a:chOff x="575" y="2015"/>
              <a:chExt cx="3457" cy="1153"/>
            </a:xfrm>
          </p:grpSpPr>
          <p:grpSp>
            <p:nvGrpSpPr>
              <p:cNvPr id="39945" name="Group 115"/>
              <p:cNvGrpSpPr>
                <a:grpSpLocks/>
              </p:cNvGrpSpPr>
              <p:nvPr/>
            </p:nvGrpSpPr>
            <p:grpSpPr bwMode="auto">
              <a:xfrm>
                <a:off x="1727" y="2015"/>
                <a:ext cx="1153" cy="1153"/>
                <a:chOff x="863" y="1439"/>
                <a:chExt cx="1153" cy="1153"/>
              </a:xfrm>
            </p:grpSpPr>
            <p:sp>
              <p:nvSpPr>
                <p:cNvPr id="39982" name="Rectangle 116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39983" name="Rectangle 117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39984" name="Rectangle 118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39985" name="Rectangle 119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39986" name="Group 120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3999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39996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39997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39998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39987" name="Rectangle 125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39988" name="Rectangle 126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39989" name="Rectangle 127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39990" name="Rectangle 128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39991" name="Rectangle 129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39992" name="Rectangle 130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39993" name="Rectangle 131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39994" name="Rectangle 132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39946" name="Group 133"/>
              <p:cNvGrpSpPr>
                <a:grpSpLocks/>
              </p:cNvGrpSpPr>
              <p:nvPr/>
            </p:nvGrpSpPr>
            <p:grpSpPr bwMode="auto">
              <a:xfrm>
                <a:off x="575" y="2015"/>
                <a:ext cx="1153" cy="1153"/>
                <a:chOff x="863" y="1439"/>
                <a:chExt cx="1153" cy="1153"/>
              </a:xfrm>
            </p:grpSpPr>
            <p:sp>
              <p:nvSpPr>
                <p:cNvPr id="39965" name="Rectangle 134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3996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39967" name="Rectangle 136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39968" name="Rectangle 137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39969" name="Group 138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39978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39979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39980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3998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39970" name="Rectangle 143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39971" name="Rectangle 144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39972" name="Rectangle 145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39973" name="Rectangle 146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39974" name="Rectangle 147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39975" name="Rectangle 148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39976" name="Rectangle 149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39977" name="Rectangle 150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39947" name="Group 151"/>
              <p:cNvGrpSpPr>
                <a:grpSpLocks/>
              </p:cNvGrpSpPr>
              <p:nvPr/>
            </p:nvGrpSpPr>
            <p:grpSpPr bwMode="auto">
              <a:xfrm>
                <a:off x="2879" y="2015"/>
                <a:ext cx="1153" cy="1153"/>
                <a:chOff x="863" y="1439"/>
                <a:chExt cx="1153" cy="1153"/>
              </a:xfrm>
            </p:grpSpPr>
            <p:sp>
              <p:nvSpPr>
                <p:cNvPr id="39948" name="Rectangle 152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39949" name="Rectangle 153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39950" name="Rectangle 154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39951" name="Rectangle 155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39952" name="Group 156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39961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39962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39963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39964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39953" name="Rectangle 161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39954" name="Rectangle 162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39955" name="Rectangle 163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39956" name="Rectangle 164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39957" name="Rectangle 165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39958" name="Rectangle 166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39959" name="Rectangle 167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39960" name="Rectangle 168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</p:grpSp>
      </p:grpSp>
      <p:sp>
        <p:nvSpPr>
          <p:cNvPr id="39939" name="Rectangle 171"/>
          <p:cNvSpPr>
            <a:spLocks noChangeArrowheads="1"/>
          </p:cNvSpPr>
          <p:nvPr/>
        </p:nvSpPr>
        <p:spPr bwMode="auto">
          <a:xfrm>
            <a:off x="1752600" y="762000"/>
            <a:ext cx="1828800" cy="18288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C4689-11A7-5943-8FE3-E4FC3746426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Cyclic Data Distributions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114800"/>
            <a:ext cx="7772400" cy="2514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>
                <a:ea typeface="ＭＳ Ｐゴシック" charset="-128"/>
              </a:rPr>
              <a:t>This is known as a cyclic[1] data distribution, and can be regarded as mapping a global index, m, to a process location, p, and a local index, i.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228600" y="19050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/>
              <a:t>Consider a one-dimensional cyclic data distribution of an array, such as:</a:t>
            </a:r>
          </a:p>
        </p:txBody>
      </p:sp>
      <p:grpSp>
        <p:nvGrpSpPr>
          <p:cNvPr id="41989" name="Group 25"/>
          <p:cNvGrpSpPr>
            <a:grpSpLocks/>
          </p:cNvGrpSpPr>
          <p:nvPr/>
        </p:nvGrpSpPr>
        <p:grpSpPr bwMode="auto">
          <a:xfrm>
            <a:off x="1676400" y="3276600"/>
            <a:ext cx="5849938" cy="365125"/>
            <a:chOff x="345" y="2015"/>
            <a:chExt cx="3685" cy="230"/>
          </a:xfrm>
        </p:grpSpPr>
        <p:grpSp>
          <p:nvGrpSpPr>
            <p:cNvPr id="41990" name="Group 9"/>
            <p:cNvGrpSpPr>
              <a:grpSpLocks/>
            </p:cNvGrpSpPr>
            <p:nvPr/>
          </p:nvGrpSpPr>
          <p:grpSpPr bwMode="auto">
            <a:xfrm>
              <a:off x="345" y="2015"/>
              <a:ext cx="921" cy="230"/>
              <a:chOff x="345" y="2015"/>
              <a:chExt cx="921" cy="230"/>
            </a:xfrm>
          </p:grpSpPr>
          <p:sp>
            <p:nvSpPr>
              <p:cNvPr id="42006" name="Rectangle 5"/>
              <p:cNvSpPr>
                <a:spLocks noChangeArrowheads="1"/>
              </p:cNvSpPr>
              <p:nvPr/>
            </p:nvSpPr>
            <p:spPr bwMode="auto">
              <a:xfrm>
                <a:off x="34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0</a:t>
                </a:r>
              </a:p>
            </p:txBody>
          </p:sp>
          <p:sp>
            <p:nvSpPr>
              <p:cNvPr id="42007" name="Rectangle 6"/>
              <p:cNvSpPr>
                <a:spLocks noChangeArrowheads="1"/>
              </p:cNvSpPr>
              <p:nvPr/>
            </p:nvSpPr>
            <p:spPr bwMode="auto">
              <a:xfrm>
                <a:off x="103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3</a:t>
                </a:r>
              </a:p>
            </p:txBody>
          </p:sp>
          <p:sp>
            <p:nvSpPr>
              <p:cNvPr id="42008" name="Rectangle 7"/>
              <p:cNvSpPr>
                <a:spLocks noChangeArrowheads="1"/>
              </p:cNvSpPr>
              <p:nvPr/>
            </p:nvSpPr>
            <p:spPr bwMode="auto">
              <a:xfrm>
                <a:off x="80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2</a:t>
                </a:r>
              </a:p>
            </p:txBody>
          </p:sp>
          <p:sp>
            <p:nvSpPr>
              <p:cNvPr id="42009" name="Rectangle 8"/>
              <p:cNvSpPr>
                <a:spLocks noChangeArrowheads="1"/>
              </p:cNvSpPr>
              <p:nvPr/>
            </p:nvSpPr>
            <p:spPr bwMode="auto">
              <a:xfrm>
                <a:off x="57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1</a:t>
                </a:r>
              </a:p>
            </p:txBody>
          </p:sp>
        </p:grpSp>
        <p:grpSp>
          <p:nvGrpSpPr>
            <p:cNvPr id="41991" name="Group 10"/>
            <p:cNvGrpSpPr>
              <a:grpSpLocks/>
            </p:cNvGrpSpPr>
            <p:nvPr/>
          </p:nvGrpSpPr>
          <p:grpSpPr bwMode="auto">
            <a:xfrm>
              <a:off x="3109" y="2015"/>
              <a:ext cx="921" cy="230"/>
              <a:chOff x="345" y="2015"/>
              <a:chExt cx="921" cy="230"/>
            </a:xfrm>
          </p:grpSpPr>
          <p:sp>
            <p:nvSpPr>
              <p:cNvPr id="42002" name="Rectangle 11"/>
              <p:cNvSpPr>
                <a:spLocks noChangeArrowheads="1"/>
              </p:cNvSpPr>
              <p:nvPr/>
            </p:nvSpPr>
            <p:spPr bwMode="auto">
              <a:xfrm>
                <a:off x="34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0</a:t>
                </a:r>
              </a:p>
            </p:txBody>
          </p:sp>
          <p:sp>
            <p:nvSpPr>
              <p:cNvPr id="42003" name="Rectangle 12"/>
              <p:cNvSpPr>
                <a:spLocks noChangeArrowheads="1"/>
              </p:cNvSpPr>
              <p:nvPr/>
            </p:nvSpPr>
            <p:spPr bwMode="auto">
              <a:xfrm>
                <a:off x="103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3</a:t>
                </a:r>
              </a:p>
            </p:txBody>
          </p:sp>
          <p:sp>
            <p:nvSpPr>
              <p:cNvPr id="42004" name="Rectangle 13"/>
              <p:cNvSpPr>
                <a:spLocks noChangeArrowheads="1"/>
              </p:cNvSpPr>
              <p:nvPr/>
            </p:nvSpPr>
            <p:spPr bwMode="auto">
              <a:xfrm>
                <a:off x="80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2</a:t>
                </a:r>
              </a:p>
            </p:txBody>
          </p:sp>
          <p:sp>
            <p:nvSpPr>
              <p:cNvPr id="42005" name="Rectangle 14"/>
              <p:cNvSpPr>
                <a:spLocks noChangeArrowheads="1"/>
              </p:cNvSpPr>
              <p:nvPr/>
            </p:nvSpPr>
            <p:spPr bwMode="auto">
              <a:xfrm>
                <a:off x="57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1</a:t>
                </a:r>
              </a:p>
            </p:txBody>
          </p:sp>
        </p:grpSp>
        <p:grpSp>
          <p:nvGrpSpPr>
            <p:cNvPr id="41992" name="Group 15"/>
            <p:cNvGrpSpPr>
              <a:grpSpLocks/>
            </p:cNvGrpSpPr>
            <p:nvPr/>
          </p:nvGrpSpPr>
          <p:grpSpPr bwMode="auto">
            <a:xfrm>
              <a:off x="2188" y="2015"/>
              <a:ext cx="921" cy="230"/>
              <a:chOff x="345" y="2015"/>
              <a:chExt cx="921" cy="230"/>
            </a:xfrm>
          </p:grpSpPr>
          <p:sp>
            <p:nvSpPr>
              <p:cNvPr id="41998" name="Rectangle 16"/>
              <p:cNvSpPr>
                <a:spLocks noChangeArrowheads="1"/>
              </p:cNvSpPr>
              <p:nvPr/>
            </p:nvSpPr>
            <p:spPr bwMode="auto">
              <a:xfrm>
                <a:off x="34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0</a:t>
                </a:r>
              </a:p>
            </p:txBody>
          </p:sp>
          <p:sp>
            <p:nvSpPr>
              <p:cNvPr id="41999" name="Rectangle 17"/>
              <p:cNvSpPr>
                <a:spLocks noChangeArrowheads="1"/>
              </p:cNvSpPr>
              <p:nvPr/>
            </p:nvSpPr>
            <p:spPr bwMode="auto">
              <a:xfrm>
                <a:off x="103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3</a:t>
                </a:r>
              </a:p>
            </p:txBody>
          </p:sp>
          <p:sp>
            <p:nvSpPr>
              <p:cNvPr id="42000" name="Rectangle 18"/>
              <p:cNvSpPr>
                <a:spLocks noChangeArrowheads="1"/>
              </p:cNvSpPr>
              <p:nvPr/>
            </p:nvSpPr>
            <p:spPr bwMode="auto">
              <a:xfrm>
                <a:off x="80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2</a:t>
                </a:r>
              </a:p>
            </p:txBody>
          </p:sp>
          <p:sp>
            <p:nvSpPr>
              <p:cNvPr id="42001" name="Rectangle 19"/>
              <p:cNvSpPr>
                <a:spLocks noChangeArrowheads="1"/>
              </p:cNvSpPr>
              <p:nvPr/>
            </p:nvSpPr>
            <p:spPr bwMode="auto">
              <a:xfrm>
                <a:off x="57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1</a:t>
                </a:r>
              </a:p>
            </p:txBody>
          </p:sp>
        </p:grpSp>
        <p:grpSp>
          <p:nvGrpSpPr>
            <p:cNvPr id="41993" name="Group 20"/>
            <p:cNvGrpSpPr>
              <a:grpSpLocks/>
            </p:cNvGrpSpPr>
            <p:nvPr/>
          </p:nvGrpSpPr>
          <p:grpSpPr bwMode="auto">
            <a:xfrm>
              <a:off x="1266" y="2015"/>
              <a:ext cx="921" cy="230"/>
              <a:chOff x="345" y="2015"/>
              <a:chExt cx="921" cy="230"/>
            </a:xfrm>
          </p:grpSpPr>
          <p:sp>
            <p:nvSpPr>
              <p:cNvPr id="41994" name="Rectangle 21"/>
              <p:cNvSpPr>
                <a:spLocks noChangeArrowheads="1"/>
              </p:cNvSpPr>
              <p:nvPr/>
            </p:nvSpPr>
            <p:spPr bwMode="auto">
              <a:xfrm>
                <a:off x="34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0</a:t>
                </a:r>
              </a:p>
            </p:txBody>
          </p:sp>
          <p:sp>
            <p:nvSpPr>
              <p:cNvPr id="41995" name="Rectangle 22"/>
              <p:cNvSpPr>
                <a:spLocks noChangeArrowheads="1"/>
              </p:cNvSpPr>
              <p:nvPr/>
            </p:nvSpPr>
            <p:spPr bwMode="auto">
              <a:xfrm>
                <a:off x="103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3</a:t>
                </a:r>
              </a:p>
            </p:txBody>
          </p:sp>
          <p:sp>
            <p:nvSpPr>
              <p:cNvPr id="41996" name="Rectangle 23"/>
              <p:cNvSpPr>
                <a:spLocks noChangeArrowheads="1"/>
              </p:cNvSpPr>
              <p:nvPr/>
            </p:nvSpPr>
            <p:spPr bwMode="auto">
              <a:xfrm>
                <a:off x="80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2</a:t>
                </a:r>
              </a:p>
            </p:txBody>
          </p:sp>
          <p:sp>
            <p:nvSpPr>
              <p:cNvPr id="41997" name="Rectangle 24"/>
              <p:cNvSpPr>
                <a:spLocks noChangeArrowheads="1"/>
              </p:cNvSpPr>
              <p:nvPr/>
            </p:nvSpPr>
            <p:spPr bwMode="auto">
              <a:xfrm>
                <a:off x="57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1</a:t>
                </a: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B9684F-C530-4C43-A88D-1BDE37C51EA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Cyclic[1] Data Mappings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609600" y="1295400"/>
            <a:ext cx="68849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/>
              <a:t>The global index, m, maps to a process location, p, and a local index, i.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3124200" y="2209800"/>
            <a:ext cx="1525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800"/>
              <a:t>m </a:t>
            </a:r>
            <a:r>
              <a:rPr lang="en-US" altLang="en-US" sz="2000">
                <a:latin typeface="Wingdings" charset="2"/>
                <a:sym typeface="Wingdings" charset="2"/>
              </a:rPr>
              <a:t></a:t>
            </a:r>
            <a:r>
              <a:rPr lang="en-US" altLang="en-US" sz="2800">
                <a:sym typeface="Math4" charset="0"/>
              </a:rPr>
              <a:t> (p,i)</a:t>
            </a:r>
            <a:endParaRPr lang="en-US" altLang="en-US" sz="2800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609600" y="2895600"/>
            <a:ext cx="6884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/>
              <a:t>   </a:t>
            </a:r>
            <a:r>
              <a:rPr lang="en-US" altLang="en-US" sz="2800"/>
              <a:t>where p and i are given by:</a:t>
            </a: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2743200" y="3505200"/>
            <a:ext cx="232092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800"/>
              <a:t>p = m (mod N)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i = floor(m/N)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533400" y="4495800"/>
            <a:ext cx="68849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/>
              <a:t>   </a:t>
            </a:r>
            <a:r>
              <a:rPr lang="en-US" altLang="en-US" sz="2800"/>
              <a:t>and N is the number of processes. The inverse mapping is: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2590800" y="5638800"/>
            <a:ext cx="1749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800"/>
              <a:t>m = iN + 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C65220-5F42-7145-98DF-5723B00F7EB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Cyclic[k] Data Mappings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593725" y="2000250"/>
            <a:ext cx="71786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533400" y="1981200"/>
            <a:ext cx="7848600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/>
              <a:t>If we arrange array entries in groups of size k and cyclically distribute these we get a cyclic[k] data distribution. </a:t>
            </a:r>
          </a:p>
          <a:p>
            <a:pPr eaLnBrk="1" hangingPunct="1"/>
            <a:r>
              <a:rPr lang="en-US" altLang="en-US" sz="2800"/>
              <a:t>For example, the following shows a cyclic[2] data distribution.</a:t>
            </a:r>
          </a:p>
        </p:txBody>
      </p:sp>
      <p:grpSp>
        <p:nvGrpSpPr>
          <p:cNvPr id="46085" name="Group 6"/>
          <p:cNvGrpSpPr>
            <a:grpSpLocks/>
          </p:cNvGrpSpPr>
          <p:nvPr/>
        </p:nvGrpSpPr>
        <p:grpSpPr bwMode="auto">
          <a:xfrm>
            <a:off x="1476375" y="4652963"/>
            <a:ext cx="5849938" cy="365125"/>
            <a:chOff x="345" y="2015"/>
            <a:chExt cx="3685" cy="230"/>
          </a:xfrm>
        </p:grpSpPr>
        <p:grpSp>
          <p:nvGrpSpPr>
            <p:cNvPr id="46087" name="Group 7"/>
            <p:cNvGrpSpPr>
              <a:grpSpLocks/>
            </p:cNvGrpSpPr>
            <p:nvPr/>
          </p:nvGrpSpPr>
          <p:grpSpPr bwMode="auto">
            <a:xfrm>
              <a:off x="345" y="2015"/>
              <a:ext cx="921" cy="230"/>
              <a:chOff x="345" y="2015"/>
              <a:chExt cx="921" cy="230"/>
            </a:xfrm>
          </p:grpSpPr>
          <p:sp>
            <p:nvSpPr>
              <p:cNvPr id="46103" name="Rectangle 8"/>
              <p:cNvSpPr>
                <a:spLocks noChangeArrowheads="1"/>
              </p:cNvSpPr>
              <p:nvPr/>
            </p:nvSpPr>
            <p:spPr bwMode="auto">
              <a:xfrm>
                <a:off x="34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0</a:t>
                </a:r>
              </a:p>
            </p:txBody>
          </p:sp>
          <p:sp>
            <p:nvSpPr>
              <p:cNvPr id="46104" name="Rectangle 9"/>
              <p:cNvSpPr>
                <a:spLocks noChangeArrowheads="1"/>
              </p:cNvSpPr>
              <p:nvPr/>
            </p:nvSpPr>
            <p:spPr bwMode="auto">
              <a:xfrm>
                <a:off x="103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1</a:t>
                </a:r>
              </a:p>
            </p:txBody>
          </p:sp>
          <p:sp>
            <p:nvSpPr>
              <p:cNvPr id="46105" name="Rectangle 10"/>
              <p:cNvSpPr>
                <a:spLocks noChangeArrowheads="1"/>
              </p:cNvSpPr>
              <p:nvPr/>
            </p:nvSpPr>
            <p:spPr bwMode="auto">
              <a:xfrm>
                <a:off x="80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1</a:t>
                </a:r>
              </a:p>
            </p:txBody>
          </p:sp>
          <p:sp>
            <p:nvSpPr>
              <p:cNvPr id="46106" name="Rectangle 11"/>
              <p:cNvSpPr>
                <a:spLocks noChangeArrowheads="1"/>
              </p:cNvSpPr>
              <p:nvPr/>
            </p:nvSpPr>
            <p:spPr bwMode="auto">
              <a:xfrm>
                <a:off x="57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0</a:t>
                </a:r>
              </a:p>
            </p:txBody>
          </p:sp>
        </p:grpSp>
        <p:grpSp>
          <p:nvGrpSpPr>
            <p:cNvPr id="46088" name="Group 12"/>
            <p:cNvGrpSpPr>
              <a:grpSpLocks/>
            </p:cNvGrpSpPr>
            <p:nvPr/>
          </p:nvGrpSpPr>
          <p:grpSpPr bwMode="auto">
            <a:xfrm>
              <a:off x="3109" y="2015"/>
              <a:ext cx="921" cy="230"/>
              <a:chOff x="345" y="2015"/>
              <a:chExt cx="921" cy="230"/>
            </a:xfrm>
          </p:grpSpPr>
          <p:sp>
            <p:nvSpPr>
              <p:cNvPr id="46099" name="Rectangle 13"/>
              <p:cNvSpPr>
                <a:spLocks noChangeArrowheads="1"/>
              </p:cNvSpPr>
              <p:nvPr/>
            </p:nvSpPr>
            <p:spPr bwMode="auto">
              <a:xfrm>
                <a:off x="34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2</a:t>
                </a:r>
              </a:p>
            </p:txBody>
          </p:sp>
          <p:sp>
            <p:nvSpPr>
              <p:cNvPr id="46100" name="Rectangle 14"/>
              <p:cNvSpPr>
                <a:spLocks noChangeArrowheads="1"/>
              </p:cNvSpPr>
              <p:nvPr/>
            </p:nvSpPr>
            <p:spPr bwMode="auto">
              <a:xfrm>
                <a:off x="103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3</a:t>
                </a:r>
              </a:p>
            </p:txBody>
          </p:sp>
          <p:sp>
            <p:nvSpPr>
              <p:cNvPr id="46101" name="Rectangle 15"/>
              <p:cNvSpPr>
                <a:spLocks noChangeArrowheads="1"/>
              </p:cNvSpPr>
              <p:nvPr/>
            </p:nvSpPr>
            <p:spPr bwMode="auto">
              <a:xfrm>
                <a:off x="80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3</a:t>
                </a:r>
              </a:p>
            </p:txBody>
          </p:sp>
          <p:sp>
            <p:nvSpPr>
              <p:cNvPr id="46102" name="Rectangle 16"/>
              <p:cNvSpPr>
                <a:spLocks noChangeArrowheads="1"/>
              </p:cNvSpPr>
              <p:nvPr/>
            </p:nvSpPr>
            <p:spPr bwMode="auto">
              <a:xfrm>
                <a:off x="57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2</a:t>
                </a:r>
              </a:p>
            </p:txBody>
          </p:sp>
        </p:grpSp>
        <p:grpSp>
          <p:nvGrpSpPr>
            <p:cNvPr id="46089" name="Group 17"/>
            <p:cNvGrpSpPr>
              <a:grpSpLocks/>
            </p:cNvGrpSpPr>
            <p:nvPr/>
          </p:nvGrpSpPr>
          <p:grpSpPr bwMode="auto">
            <a:xfrm>
              <a:off x="2188" y="2015"/>
              <a:ext cx="921" cy="230"/>
              <a:chOff x="345" y="2015"/>
              <a:chExt cx="921" cy="230"/>
            </a:xfrm>
          </p:grpSpPr>
          <p:sp>
            <p:nvSpPr>
              <p:cNvPr id="46095" name="Rectangle 18"/>
              <p:cNvSpPr>
                <a:spLocks noChangeArrowheads="1"/>
              </p:cNvSpPr>
              <p:nvPr/>
            </p:nvSpPr>
            <p:spPr bwMode="auto">
              <a:xfrm>
                <a:off x="34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0</a:t>
                </a:r>
              </a:p>
            </p:txBody>
          </p:sp>
          <p:sp>
            <p:nvSpPr>
              <p:cNvPr id="46096" name="Rectangle 19"/>
              <p:cNvSpPr>
                <a:spLocks noChangeArrowheads="1"/>
              </p:cNvSpPr>
              <p:nvPr/>
            </p:nvSpPr>
            <p:spPr bwMode="auto">
              <a:xfrm>
                <a:off x="103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1</a:t>
                </a:r>
              </a:p>
            </p:txBody>
          </p:sp>
          <p:sp>
            <p:nvSpPr>
              <p:cNvPr id="46097" name="Rectangle 20"/>
              <p:cNvSpPr>
                <a:spLocks noChangeArrowheads="1"/>
              </p:cNvSpPr>
              <p:nvPr/>
            </p:nvSpPr>
            <p:spPr bwMode="auto">
              <a:xfrm>
                <a:off x="80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1</a:t>
                </a:r>
              </a:p>
            </p:txBody>
          </p:sp>
          <p:sp>
            <p:nvSpPr>
              <p:cNvPr id="46098" name="Rectangle 21"/>
              <p:cNvSpPr>
                <a:spLocks noChangeArrowheads="1"/>
              </p:cNvSpPr>
              <p:nvPr/>
            </p:nvSpPr>
            <p:spPr bwMode="auto">
              <a:xfrm>
                <a:off x="57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0</a:t>
                </a:r>
              </a:p>
            </p:txBody>
          </p:sp>
        </p:grpSp>
        <p:grpSp>
          <p:nvGrpSpPr>
            <p:cNvPr id="46090" name="Group 22"/>
            <p:cNvGrpSpPr>
              <a:grpSpLocks/>
            </p:cNvGrpSpPr>
            <p:nvPr/>
          </p:nvGrpSpPr>
          <p:grpSpPr bwMode="auto">
            <a:xfrm>
              <a:off x="1266" y="2015"/>
              <a:ext cx="921" cy="230"/>
              <a:chOff x="345" y="2015"/>
              <a:chExt cx="921" cy="230"/>
            </a:xfrm>
          </p:grpSpPr>
          <p:sp>
            <p:nvSpPr>
              <p:cNvPr id="46091" name="Rectangle 23"/>
              <p:cNvSpPr>
                <a:spLocks noChangeArrowheads="1"/>
              </p:cNvSpPr>
              <p:nvPr/>
            </p:nvSpPr>
            <p:spPr bwMode="auto">
              <a:xfrm>
                <a:off x="34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2</a:t>
                </a:r>
              </a:p>
            </p:txBody>
          </p:sp>
          <p:sp>
            <p:nvSpPr>
              <p:cNvPr id="46092" name="Rectangle 24"/>
              <p:cNvSpPr>
                <a:spLocks noChangeArrowheads="1"/>
              </p:cNvSpPr>
              <p:nvPr/>
            </p:nvSpPr>
            <p:spPr bwMode="auto">
              <a:xfrm>
                <a:off x="103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3</a:t>
                </a:r>
              </a:p>
            </p:txBody>
          </p:sp>
          <p:sp>
            <p:nvSpPr>
              <p:cNvPr id="46093" name="Rectangle 25"/>
              <p:cNvSpPr>
                <a:spLocks noChangeArrowheads="1"/>
              </p:cNvSpPr>
              <p:nvPr/>
            </p:nvSpPr>
            <p:spPr bwMode="auto">
              <a:xfrm>
                <a:off x="806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3</a:t>
                </a:r>
              </a:p>
            </p:txBody>
          </p:sp>
          <p:sp>
            <p:nvSpPr>
              <p:cNvPr id="46094" name="Rectangle 26"/>
              <p:cNvSpPr>
                <a:spLocks noChangeArrowheads="1"/>
              </p:cNvSpPr>
              <p:nvPr/>
            </p:nvSpPr>
            <p:spPr bwMode="auto">
              <a:xfrm>
                <a:off x="575" y="2015"/>
                <a:ext cx="230" cy="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400"/>
                  <a:t>2</a:t>
                </a:r>
              </a:p>
            </p:txBody>
          </p:sp>
        </p:grpSp>
      </p:grpSp>
      <p:sp>
        <p:nvSpPr>
          <p:cNvPr id="46086" name="Text Box 5"/>
          <p:cNvSpPr txBox="1">
            <a:spLocks noChangeArrowheads="1"/>
          </p:cNvSpPr>
          <p:nvPr/>
        </p:nvSpPr>
        <p:spPr bwMode="auto">
          <a:xfrm>
            <a:off x="611188" y="5300663"/>
            <a:ext cx="784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hlinkClick r:id="rId3"/>
              </a:rPr>
              <a:t>http://users.cs.cf.ac.uk/David.W.Walker/PHP/CyclicTable.php</a:t>
            </a:r>
            <a:r>
              <a:rPr lang="en-US" altLang="en-US" sz="240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872" y="188639"/>
            <a:ext cx="4504357" cy="1143000"/>
          </a:xfrm>
        </p:spPr>
        <p:txBody>
          <a:bodyPr/>
          <a:lstStyle/>
          <a:p>
            <a:r>
              <a:rPr lang="en-US" dirty="0"/>
              <a:t>Cyclic[k]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8639"/>
            <a:ext cx="2016224" cy="67105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EE9C5-07AA-E949-B801-3F9BE6FE008A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sp>
        <p:nvSpPr>
          <p:cNvPr id="6" name="TextBox 5"/>
          <p:cNvSpPr txBox="1"/>
          <p:nvPr/>
        </p:nvSpPr>
        <p:spPr>
          <a:xfrm>
            <a:off x="2470663" y="1556792"/>
            <a:ext cx="5965095" cy="40318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 is the global index</a:t>
            </a:r>
          </a:p>
          <a:p>
            <a:r>
              <a:rPr lang="en-US" dirty="0"/>
              <a:t>B is the global block index</a:t>
            </a:r>
          </a:p>
          <a:p>
            <a:r>
              <a:rPr lang="en-US" dirty="0"/>
              <a:t>p is the process number</a:t>
            </a:r>
          </a:p>
          <a:p>
            <a:r>
              <a:rPr lang="en-US" dirty="0"/>
              <a:t>b is the local block index</a:t>
            </a:r>
          </a:p>
          <a:p>
            <a:r>
              <a:rPr lang="en-US" dirty="0"/>
              <a:t>i is the local index within the block</a:t>
            </a:r>
          </a:p>
          <a:p>
            <a:r>
              <a:rPr lang="en-US" dirty="0"/>
              <a:t>j is the local index in the process</a:t>
            </a:r>
          </a:p>
          <a:p>
            <a:r>
              <a:rPr lang="en-US" dirty="0"/>
              <a:t>	</a:t>
            </a:r>
            <a:r>
              <a:rPr lang="en-US" i="1" dirty="0"/>
              <a:t>j = kb +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where k is the block size</a:t>
            </a:r>
          </a:p>
        </p:txBody>
      </p:sp>
    </p:spTree>
    <p:extLst>
      <p:ext uri="{BB962C8B-B14F-4D97-AF65-F5344CB8AC3E}">
        <p14:creationId xmlns:p14="http://schemas.microsoft.com/office/powerpoint/2010/main" val="164188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D81D55-2384-6642-B0EC-93E12A10AD1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Cyclic[k] Data Mappings 2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10101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/>
              <a:t>Global index m is mapped to process location p, local block index b, and local index i  within the block, as follows: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819400" y="2819400"/>
            <a:ext cx="2667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p = B (mod N)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b = floor(B/N)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i = m (mod k)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533400" y="4953000"/>
            <a:ext cx="8101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/>
              <a:t>where B=floor(m/k) is the global block index. The inverse mapping is: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2743200" y="6019800"/>
            <a:ext cx="3048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m=(bN+p)k + 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FA90C4-2BB3-4B4A-BAA0-E681E5D011C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Communication and Load Imbalance Tradeoff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>
                <a:ea typeface="ＭＳ Ｐゴシック" charset="-128"/>
              </a:rPr>
              <a:t>A block cyclic data distribution can be used to improve load balance when data is distributed inhomogeneously across the problem domain.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>
                <a:ea typeface="ＭＳ Ｐゴシック" charset="-128"/>
              </a:rPr>
              <a:t>However, a smaller block size results in more boundary data and hence gives rise to increased communication.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>
                <a:ea typeface="ＭＳ Ｐゴシック" charset="-128"/>
              </a:rPr>
              <a:t>There is, therefore, a tradeoff between load imbalance and communication cost.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>
                <a:ea typeface="ＭＳ Ｐゴシック" charset="-128"/>
              </a:rPr>
              <a:t>It is important to choose the correct block size so that the total overhead is minimised.</a:t>
            </a:r>
            <a:endParaRPr lang="en-US" altLang="en-US" sz="280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684213" y="23813"/>
            <a:ext cx="7772400" cy="12446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Day 7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684213" y="1196975"/>
            <a:ext cx="7991475" cy="5545138"/>
          </a:xfrm>
        </p:spPr>
        <p:txBody>
          <a:bodyPr/>
          <a:lstStyle/>
          <a:p>
            <a:r>
              <a:rPr lang="en-US" altLang="en-US" sz="2400">
                <a:ea typeface="ＭＳ Ｐゴシック" charset="-128"/>
              </a:rPr>
              <a:t>9:30 – 10:30am: </a:t>
            </a:r>
            <a:r>
              <a:rPr lang="en-US" altLang="en-US" sz="2400">
                <a:solidFill>
                  <a:srgbClr val="FF0000"/>
                </a:solidFill>
                <a:ea typeface="ＭＳ Ｐゴシック" charset="-128"/>
              </a:rPr>
              <a:t>Lecture</a:t>
            </a:r>
            <a:r>
              <a:rPr lang="en-US" altLang="en-US" sz="2400">
                <a:ea typeface="ＭＳ Ｐゴシック" charset="-128"/>
              </a:rPr>
              <a:t> on dynamic and static load balancing techniques: orthogonal recursive bisection, hierarchical recursive bisection, block cyclic data decompositions.</a:t>
            </a:r>
          </a:p>
          <a:p>
            <a:r>
              <a:rPr lang="en-US" altLang="en-US" sz="2400">
                <a:ea typeface="ＭＳ Ｐゴシック" charset="-128"/>
              </a:rPr>
              <a:t>10:30 – 10:50am: </a:t>
            </a:r>
            <a:r>
              <a:rPr lang="en-US" altLang="en-US" sz="2400">
                <a:solidFill>
                  <a:srgbClr val="FF0000"/>
                </a:solidFill>
                <a:ea typeface="ＭＳ Ｐゴシック" charset="-128"/>
              </a:rPr>
              <a:t>Break</a:t>
            </a:r>
            <a:r>
              <a:rPr lang="en-US" altLang="en-US" sz="2400">
                <a:ea typeface="ＭＳ Ｐゴシック" charset="-128"/>
              </a:rPr>
              <a:t>.</a:t>
            </a:r>
          </a:p>
          <a:p>
            <a:r>
              <a:rPr lang="en-US" altLang="en-US" sz="2400">
                <a:ea typeface="ＭＳ Ｐゴシック" charset="-128"/>
              </a:rPr>
              <a:t>10:50am – 11:40pm: </a:t>
            </a:r>
            <a:r>
              <a:rPr lang="en-US" altLang="en-US" sz="2400">
                <a:solidFill>
                  <a:srgbClr val="FF0000"/>
                </a:solidFill>
                <a:ea typeface="ＭＳ Ｐゴシック" charset="-128"/>
              </a:rPr>
              <a:t>Lecture </a:t>
            </a:r>
            <a:r>
              <a:rPr lang="en-US" altLang="en-US" sz="2400">
                <a:ea typeface="ＭＳ Ｐゴシック" charset="-128"/>
              </a:rPr>
              <a:t>on cellular automaton model of catalytic converter. </a:t>
            </a:r>
          </a:p>
          <a:p>
            <a:r>
              <a:rPr lang="en-US" altLang="en-US" sz="2400">
                <a:ea typeface="ＭＳ Ｐゴシック" charset="-128"/>
              </a:rPr>
              <a:t>11:40 – 1:10pm: Lunch break.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charset="-128"/>
              </a:rPr>
              <a:t>1:10 – 3:00pm: </a:t>
            </a:r>
            <a:r>
              <a:rPr lang="en-US" altLang="en-US" sz="2400">
                <a:solidFill>
                  <a:srgbClr val="FF0000"/>
                </a:solidFill>
                <a:ea typeface="ＭＳ Ｐゴシック" charset="-128"/>
              </a:rPr>
              <a:t>Self study</a:t>
            </a:r>
            <a:r>
              <a:rPr lang="en-US" altLang="en-US" sz="2400">
                <a:ea typeface="ＭＳ Ｐゴシック" charset="-128"/>
              </a:rPr>
              <a:t>, do the questions on the worksheet.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charset="-128"/>
              </a:rPr>
              <a:t>3:00 – 4:30pm: </a:t>
            </a:r>
            <a:r>
              <a:rPr lang="en-US" altLang="en-US" sz="2400">
                <a:solidFill>
                  <a:srgbClr val="FF0000"/>
                </a:solidFill>
                <a:ea typeface="ＭＳ Ｐゴシック" charset="-128"/>
              </a:rPr>
              <a:t>Review</a:t>
            </a:r>
            <a:r>
              <a:rPr lang="en-US" altLang="en-US" sz="2400">
                <a:ea typeface="ＭＳ Ｐゴシック" charset="-128"/>
              </a:rPr>
              <a:t> of the worksheet questions.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charset="-128"/>
              </a:rPr>
              <a:t>4:30 – 5:00pm: </a:t>
            </a:r>
            <a:r>
              <a:rPr lang="en-US" altLang="en-US" sz="2400">
                <a:solidFill>
                  <a:srgbClr val="FF0000"/>
                </a:solidFill>
                <a:ea typeface="ＭＳ Ｐゴシック" charset="-128"/>
              </a:rPr>
              <a:t>Review</a:t>
            </a:r>
            <a:r>
              <a:rPr lang="en-US" altLang="en-US" sz="2400">
                <a:ea typeface="ＭＳ Ｐゴシック" charset="-128"/>
              </a:rPr>
              <a:t> module, structure of the exam.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ea typeface="ＭＳ Ｐゴシック" charset="-128"/>
            </a:endParaRPr>
          </a:p>
          <a:p>
            <a:endParaRPr lang="en-US" altLang="en-US" sz="2400">
              <a:ea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E618C3-98B4-224A-8FFD-D6CD2D3049E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3D52D2-E6FD-BC42-ABE3-5BC9D868B17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Example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9248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Assume that the amount of communication associated with a block is proportional to its perimeter.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Suppose we have a 2-D block cyclic distribution with block size k</a:t>
            </a:r>
            <a:r>
              <a:rPr lang="en-GB" altLang="en-US" baseline="-25000">
                <a:ea typeface="ＭＳ Ｐゴシック" charset="-128"/>
              </a:rPr>
              <a:t>1</a:t>
            </a:r>
            <a:r>
              <a:rPr lang="en-GB" altLang="en-US">
                <a:ea typeface="ＭＳ Ｐゴシック" charset="-128"/>
              </a:rPr>
              <a:t> by k</a:t>
            </a:r>
            <a:r>
              <a:rPr lang="en-GB" altLang="en-US" baseline="-25000">
                <a:ea typeface="ＭＳ Ｐゴシック" charset="-128"/>
              </a:rPr>
              <a:t>2</a:t>
            </a:r>
            <a:r>
              <a:rPr lang="en-GB" altLang="en-US">
                <a:ea typeface="ＭＳ Ｐゴシック" charset="-128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Now we reduce the block size by a factor of 2 in each direction, so each block in the original data distribution is split into 4 blocks, each of size k</a:t>
            </a:r>
            <a:r>
              <a:rPr lang="en-GB" altLang="en-US" baseline="-25000">
                <a:ea typeface="ＭＳ Ｐゴシック" charset="-128"/>
              </a:rPr>
              <a:t>1</a:t>
            </a:r>
            <a:r>
              <a:rPr lang="en-GB" altLang="en-US">
                <a:ea typeface="ＭＳ Ｐゴシック" charset="-128"/>
              </a:rPr>
              <a:t>/2 by k</a:t>
            </a:r>
            <a:r>
              <a:rPr lang="en-GB" altLang="en-US" baseline="-25000">
                <a:ea typeface="ＭＳ Ｐゴシック" charset="-128"/>
              </a:rPr>
              <a:t>2 </a:t>
            </a:r>
            <a:r>
              <a:rPr lang="en-GB" altLang="en-US">
                <a:ea typeface="ＭＳ Ｐゴシック" charset="-128"/>
              </a:rPr>
              <a:t>/2.</a:t>
            </a: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BDE405-DC61-CB4E-9AED-CB3925460C8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Example (continued)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777875" y="1863725"/>
            <a:ext cx="16764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2606675" y="2397125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825875" y="3159125"/>
            <a:ext cx="8382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3825875" y="1635125"/>
            <a:ext cx="8382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5502275" y="1635125"/>
            <a:ext cx="8382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5578475" y="3159125"/>
            <a:ext cx="8382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381000" y="3581400"/>
            <a:ext cx="2725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Perimeter = 2(k</a:t>
            </a:r>
            <a:r>
              <a:rPr lang="en-GB" altLang="en-US" sz="2400" baseline="-25000"/>
              <a:t>1</a:t>
            </a:r>
            <a:r>
              <a:rPr lang="en-GB" altLang="en-US" sz="2400"/>
              <a:t>+k</a:t>
            </a:r>
            <a:r>
              <a:rPr lang="en-GB" altLang="en-US" sz="2400" baseline="-25000"/>
              <a:t>2</a:t>
            </a:r>
            <a:r>
              <a:rPr lang="en-GB" altLang="en-US" sz="2400"/>
              <a:t>)</a:t>
            </a:r>
            <a:endParaRPr lang="en-US" altLang="en-US" sz="2400" baseline="-25000"/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3733800" y="4038600"/>
            <a:ext cx="4202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Perimeter = 2(k</a:t>
            </a:r>
            <a:r>
              <a:rPr lang="en-GB" altLang="en-US" sz="2400" baseline="-25000"/>
              <a:t>1</a:t>
            </a:r>
            <a:r>
              <a:rPr lang="en-GB" altLang="en-US" sz="2400"/>
              <a:t>/2+k</a:t>
            </a:r>
            <a:r>
              <a:rPr lang="en-GB" altLang="en-US" sz="2400" baseline="-25000"/>
              <a:t>2</a:t>
            </a:r>
            <a:r>
              <a:rPr lang="en-GB" altLang="en-US" sz="2400"/>
              <a:t>/2) = k</a:t>
            </a:r>
            <a:r>
              <a:rPr lang="en-GB" altLang="en-US" sz="2400" baseline="-25000"/>
              <a:t>1</a:t>
            </a:r>
            <a:r>
              <a:rPr lang="en-GB" altLang="en-US" sz="2400"/>
              <a:t>+k</a:t>
            </a:r>
            <a:r>
              <a:rPr lang="en-GB" altLang="en-US" sz="2400" baseline="-25000"/>
              <a:t>2</a:t>
            </a:r>
            <a:endParaRPr lang="en-US" altLang="en-US" sz="2400" baseline="-25000"/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533400" y="48006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228600" y="4648200"/>
            <a:ext cx="82057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4150" indent="-1841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/>
              <a:t>The perimeter of the original block is 2(k</a:t>
            </a:r>
            <a:r>
              <a:rPr lang="en-GB" altLang="en-US" sz="2400" baseline="-25000"/>
              <a:t>1</a:t>
            </a:r>
            <a:r>
              <a:rPr lang="en-GB" altLang="en-US" sz="2400"/>
              <a:t>+k</a:t>
            </a:r>
            <a:r>
              <a:rPr lang="en-GB" altLang="en-US" sz="2400" baseline="-25000"/>
              <a:t>2</a:t>
            </a:r>
            <a:r>
              <a:rPr lang="en-GB" altLang="en-US" sz="2400"/>
              <a:t>).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/>
              <a:t>After it is split into 4 smaller blocks the total perimeter of these blocks is 4(k</a:t>
            </a:r>
            <a:r>
              <a:rPr lang="en-GB" altLang="en-US" sz="2400" baseline="-25000"/>
              <a:t>1</a:t>
            </a:r>
            <a:r>
              <a:rPr lang="en-GB" altLang="en-US" sz="2400"/>
              <a:t>+k</a:t>
            </a:r>
            <a:r>
              <a:rPr lang="en-GB" altLang="en-US" sz="2400" baseline="-25000"/>
              <a:t>2</a:t>
            </a:r>
            <a:r>
              <a:rPr lang="en-GB" altLang="en-US" sz="2400"/>
              <a:t>).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/>
              <a:t>So, for a 2D problem, we expect the communication cost to double when the block size is halved in each direction</a:t>
            </a:r>
            <a:endParaRPr lang="en-US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8D2648-6548-AD45-B83F-453D641C3E0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Multi-Dimensional Data Distributions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ea typeface="ＭＳ Ｐゴシック" charset="-128"/>
              </a:rPr>
              <a:t>Multi-dimensional arrays are distributed by applying the desired data distribution separately to each array index.</a:t>
            </a:r>
          </a:p>
          <a:p>
            <a:pPr eaLnBrk="1" hangingPunct="1"/>
            <a:r>
              <a:rPr lang="en-US" altLang="en-US" sz="2800">
                <a:ea typeface="ＭＳ Ｐゴシック" charset="-128"/>
              </a:rPr>
              <a:t>Thus, for a two-dimensional data distribution the global index (m,n) is mapped so that m</a:t>
            </a:r>
            <a:r>
              <a:rPr lang="en-US" altLang="en-US" sz="2800">
                <a:latin typeface="Wingdings" charset="2"/>
                <a:ea typeface="ＭＳ Ｐゴシック" charset="-128"/>
                <a:sym typeface="Wingdings" charset="2"/>
              </a:rPr>
              <a:t></a:t>
            </a:r>
            <a:r>
              <a:rPr lang="en-US" altLang="en-US" sz="2800">
                <a:ea typeface="ＭＳ Ｐゴシック" charset="-128"/>
                <a:sym typeface="Mathematica5Mono" charset="0"/>
              </a:rPr>
              <a:t> </a:t>
            </a:r>
            <a:r>
              <a:rPr lang="en-US" altLang="en-US" sz="2800">
                <a:ea typeface="ＭＳ Ｐゴシック" charset="-128"/>
              </a:rPr>
              <a:t>(p,i) and n </a:t>
            </a:r>
            <a:r>
              <a:rPr lang="en-US" altLang="en-US" sz="2800">
                <a:latin typeface="Wingdings" charset="2"/>
                <a:ea typeface="ＭＳ Ｐゴシック" charset="-128"/>
                <a:sym typeface="Wingdings" charset="2"/>
              </a:rPr>
              <a:t></a:t>
            </a:r>
            <a:r>
              <a:rPr lang="en-US" altLang="en-US" sz="2800">
                <a:ea typeface="ＭＳ Ｐゴシック" charset="-128"/>
                <a:sym typeface="Mathematica5Mono" charset="0"/>
              </a:rPr>
              <a:t> </a:t>
            </a:r>
            <a:r>
              <a:rPr lang="en-US" altLang="en-US" sz="2800">
                <a:ea typeface="ＭＳ Ｐゴシック" charset="-128"/>
              </a:rPr>
              <a:t>(q,j), where (p,q) is location on a P</a:t>
            </a:r>
            <a:r>
              <a:rPr lang="en-US" altLang="en-US" sz="2800">
                <a:ea typeface="ＭＳ Ｐゴシック" charset="-128"/>
                <a:sym typeface="Mathematica1Mono" charset="0"/>
              </a:rPr>
              <a:t>x</a:t>
            </a:r>
            <a:r>
              <a:rPr lang="en-US" altLang="en-US" sz="2800">
                <a:ea typeface="ＭＳ Ｐゴシック" charset="-128"/>
              </a:rPr>
              <a:t>Q process mesh, and (i,j) is the index into the local 2D array.</a:t>
            </a:r>
          </a:p>
          <a:p>
            <a:pPr eaLnBrk="1" hangingPunct="1"/>
            <a:r>
              <a:rPr lang="en-US" altLang="en-US" sz="2800">
                <a:ea typeface="ＭＳ Ｐゴシック" charset="-128"/>
              </a:rPr>
              <a:t>Different data distributions can be applied over each array dimension.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973F99-D9F7-0D43-800A-310ED143723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Multi-Dimensional Data Distributions 2</a:t>
            </a: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517525" y="2381250"/>
            <a:ext cx="8245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For a 2D (cyclic[1],cyclic[1]) data distribution we would have: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2362200" y="4038600"/>
            <a:ext cx="5449888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800"/>
              <a:t>m </a:t>
            </a:r>
            <a:r>
              <a:rPr lang="en-US" altLang="en-US" sz="2800">
                <a:latin typeface="Wingdings" charset="2"/>
                <a:sym typeface="Wingdings" charset="2"/>
              </a:rPr>
              <a:t></a:t>
            </a:r>
            <a:r>
              <a:rPr lang="en-US" altLang="en-US" sz="2800">
                <a:sym typeface="Mathematica5Mono" charset="0"/>
              </a:rPr>
              <a:t> </a:t>
            </a:r>
            <a:r>
              <a:rPr lang="en-US" altLang="en-US" sz="2800">
                <a:sym typeface="Math4" charset="0"/>
              </a:rPr>
              <a:t>(p,i) = (m(mod P), floor(m/P))</a:t>
            </a: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n </a:t>
            </a:r>
            <a:r>
              <a:rPr lang="en-US" altLang="en-US" sz="2800">
                <a:latin typeface="Wingdings" charset="2"/>
                <a:sym typeface="Wingdings" charset="2"/>
              </a:rPr>
              <a:t></a:t>
            </a:r>
            <a:r>
              <a:rPr lang="en-US" altLang="en-US" sz="2800">
                <a:sym typeface="Mathematica5Mono" charset="0"/>
              </a:rPr>
              <a:t> </a:t>
            </a:r>
            <a:r>
              <a:rPr lang="en-US" altLang="en-US" sz="2800">
                <a:sym typeface="Math4" charset="0"/>
              </a:rPr>
              <a:t>(q,j) = (n(mod Q), floor(n/Q))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0D9A24-83BD-1E4C-82CC-765A2489CBB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grpSp>
        <p:nvGrpSpPr>
          <p:cNvPr id="60418" name="Group 2"/>
          <p:cNvGrpSpPr>
            <a:grpSpLocks/>
          </p:cNvGrpSpPr>
          <p:nvPr/>
        </p:nvGrpSpPr>
        <p:grpSpPr bwMode="auto">
          <a:xfrm>
            <a:off x="1752600" y="762000"/>
            <a:ext cx="5484813" cy="5484813"/>
            <a:chOff x="575" y="863"/>
            <a:chExt cx="3457" cy="3457"/>
          </a:xfrm>
        </p:grpSpPr>
        <p:grpSp>
          <p:nvGrpSpPr>
            <p:cNvPr id="60420" name="Group 3"/>
            <p:cNvGrpSpPr>
              <a:grpSpLocks/>
            </p:cNvGrpSpPr>
            <p:nvPr/>
          </p:nvGrpSpPr>
          <p:grpSpPr bwMode="auto">
            <a:xfrm>
              <a:off x="575" y="863"/>
              <a:ext cx="1153" cy="1153"/>
              <a:chOff x="863" y="1439"/>
              <a:chExt cx="1153" cy="1153"/>
            </a:xfrm>
          </p:grpSpPr>
          <p:sp>
            <p:nvSpPr>
              <p:cNvPr id="60567" name="Rectangle 4"/>
              <p:cNvSpPr>
                <a:spLocks noChangeArrowheads="1"/>
              </p:cNvSpPr>
              <p:nvPr/>
            </p:nvSpPr>
            <p:spPr bwMode="auto">
              <a:xfrm>
                <a:off x="863" y="1439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(0,0)</a:t>
                </a:r>
              </a:p>
            </p:txBody>
          </p:sp>
          <p:sp>
            <p:nvSpPr>
              <p:cNvPr id="60568" name="Rectangle 5"/>
              <p:cNvSpPr>
                <a:spLocks noChangeArrowheads="1"/>
              </p:cNvSpPr>
              <p:nvPr/>
            </p:nvSpPr>
            <p:spPr bwMode="auto">
              <a:xfrm>
                <a:off x="1151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(0,1)</a:t>
                </a:r>
              </a:p>
            </p:txBody>
          </p:sp>
          <p:sp>
            <p:nvSpPr>
              <p:cNvPr id="60569" name="Rectangle 6"/>
              <p:cNvSpPr>
                <a:spLocks noChangeArrowheads="1"/>
              </p:cNvSpPr>
              <p:nvPr/>
            </p:nvSpPr>
            <p:spPr bwMode="auto">
              <a:xfrm>
                <a:off x="1439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(0,2)</a:t>
                </a:r>
              </a:p>
            </p:txBody>
          </p:sp>
          <p:sp>
            <p:nvSpPr>
              <p:cNvPr id="60570" name="Rectangle 7"/>
              <p:cNvSpPr>
                <a:spLocks noChangeArrowheads="1"/>
              </p:cNvSpPr>
              <p:nvPr/>
            </p:nvSpPr>
            <p:spPr bwMode="auto">
              <a:xfrm>
                <a:off x="1727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(0,3)</a:t>
                </a:r>
              </a:p>
            </p:txBody>
          </p:sp>
          <p:grpSp>
            <p:nvGrpSpPr>
              <p:cNvPr id="60571" name="Group 8"/>
              <p:cNvGrpSpPr>
                <a:grpSpLocks/>
              </p:cNvGrpSpPr>
              <p:nvPr/>
            </p:nvGrpSpPr>
            <p:grpSpPr bwMode="auto">
              <a:xfrm>
                <a:off x="864" y="1728"/>
                <a:ext cx="1152" cy="288"/>
                <a:chOff x="864" y="1728"/>
                <a:chExt cx="1152" cy="288"/>
              </a:xfrm>
            </p:grpSpPr>
            <p:sp>
              <p:nvSpPr>
                <p:cNvPr id="60580" name="Rectangle 9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(1,0)</a:t>
                  </a:r>
                </a:p>
              </p:txBody>
            </p:sp>
            <p:sp>
              <p:nvSpPr>
                <p:cNvPr id="60581" name="Rectangle 10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(1,1)</a:t>
                  </a:r>
                </a:p>
              </p:txBody>
            </p:sp>
            <p:sp>
              <p:nvSpPr>
                <p:cNvPr id="60582" name="Rectangle 11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(1,2)</a:t>
                  </a:r>
                </a:p>
              </p:txBody>
            </p:sp>
            <p:sp>
              <p:nvSpPr>
                <p:cNvPr id="60583" name="Rectangle 12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(1,3)</a:t>
                  </a:r>
                </a:p>
              </p:txBody>
            </p:sp>
          </p:grpSp>
          <p:sp>
            <p:nvSpPr>
              <p:cNvPr id="60572" name="Rectangle 13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(2,0)</a:t>
                </a:r>
              </a:p>
            </p:txBody>
          </p:sp>
          <p:sp>
            <p:nvSpPr>
              <p:cNvPr id="60573" name="Rectangle 14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(2,1)</a:t>
                </a:r>
              </a:p>
            </p:txBody>
          </p:sp>
          <p:sp>
            <p:nvSpPr>
              <p:cNvPr id="60574" name="Rectangle 15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(2,2)</a:t>
                </a:r>
              </a:p>
            </p:txBody>
          </p:sp>
          <p:sp>
            <p:nvSpPr>
              <p:cNvPr id="60575" name="Rectangle 16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(2,3)</a:t>
                </a:r>
              </a:p>
            </p:txBody>
          </p:sp>
          <p:sp>
            <p:nvSpPr>
              <p:cNvPr id="60576" name="Rectangle 17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(3,0)</a:t>
                </a:r>
              </a:p>
            </p:txBody>
          </p:sp>
          <p:sp>
            <p:nvSpPr>
              <p:cNvPr id="60577" name="Rectangle 18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(3,1)</a:t>
                </a:r>
              </a:p>
            </p:txBody>
          </p:sp>
          <p:sp>
            <p:nvSpPr>
              <p:cNvPr id="60578" name="Rectangle 19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(3,2)</a:t>
                </a:r>
              </a:p>
            </p:txBody>
          </p:sp>
          <p:sp>
            <p:nvSpPr>
              <p:cNvPr id="60579" name="Rectangle 20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(3,3)</a:t>
                </a:r>
              </a:p>
            </p:txBody>
          </p:sp>
        </p:grpSp>
        <p:grpSp>
          <p:nvGrpSpPr>
            <p:cNvPr id="60421" name="Group 21"/>
            <p:cNvGrpSpPr>
              <a:grpSpLocks/>
            </p:cNvGrpSpPr>
            <p:nvPr/>
          </p:nvGrpSpPr>
          <p:grpSpPr bwMode="auto">
            <a:xfrm>
              <a:off x="1727" y="863"/>
              <a:ext cx="1153" cy="1153"/>
              <a:chOff x="863" y="1439"/>
              <a:chExt cx="1153" cy="1153"/>
            </a:xfrm>
          </p:grpSpPr>
          <p:sp>
            <p:nvSpPr>
              <p:cNvPr id="60550" name="Rectangle 22"/>
              <p:cNvSpPr>
                <a:spLocks noChangeArrowheads="1"/>
              </p:cNvSpPr>
              <p:nvPr/>
            </p:nvSpPr>
            <p:spPr bwMode="auto">
              <a:xfrm>
                <a:off x="863" y="1439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(0,0)</a:t>
                </a:r>
              </a:p>
            </p:txBody>
          </p:sp>
          <p:sp>
            <p:nvSpPr>
              <p:cNvPr id="60551" name="Rectangle 23"/>
              <p:cNvSpPr>
                <a:spLocks noChangeArrowheads="1"/>
              </p:cNvSpPr>
              <p:nvPr/>
            </p:nvSpPr>
            <p:spPr bwMode="auto">
              <a:xfrm>
                <a:off x="1151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(0,1)</a:t>
                </a:r>
              </a:p>
            </p:txBody>
          </p:sp>
          <p:sp>
            <p:nvSpPr>
              <p:cNvPr id="60552" name="Rectangle 24"/>
              <p:cNvSpPr>
                <a:spLocks noChangeArrowheads="1"/>
              </p:cNvSpPr>
              <p:nvPr/>
            </p:nvSpPr>
            <p:spPr bwMode="auto">
              <a:xfrm>
                <a:off x="1439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(0,2)</a:t>
                </a:r>
              </a:p>
            </p:txBody>
          </p:sp>
          <p:sp>
            <p:nvSpPr>
              <p:cNvPr id="60553" name="Rectangle 25"/>
              <p:cNvSpPr>
                <a:spLocks noChangeArrowheads="1"/>
              </p:cNvSpPr>
              <p:nvPr/>
            </p:nvSpPr>
            <p:spPr bwMode="auto">
              <a:xfrm>
                <a:off x="1727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(0,3)</a:t>
                </a:r>
              </a:p>
            </p:txBody>
          </p:sp>
          <p:grpSp>
            <p:nvGrpSpPr>
              <p:cNvPr id="60554" name="Group 26"/>
              <p:cNvGrpSpPr>
                <a:grpSpLocks/>
              </p:cNvGrpSpPr>
              <p:nvPr/>
            </p:nvGrpSpPr>
            <p:grpSpPr bwMode="auto">
              <a:xfrm>
                <a:off x="864" y="1728"/>
                <a:ext cx="1152" cy="288"/>
                <a:chOff x="864" y="1728"/>
                <a:chExt cx="1152" cy="288"/>
              </a:xfrm>
            </p:grpSpPr>
            <p:sp>
              <p:nvSpPr>
                <p:cNvPr id="60563" name="Rectangle 27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(1,0)</a:t>
                  </a:r>
                </a:p>
              </p:txBody>
            </p:sp>
            <p:sp>
              <p:nvSpPr>
                <p:cNvPr id="60564" name="Rectangle 28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(1,1)</a:t>
                  </a:r>
                </a:p>
              </p:txBody>
            </p:sp>
            <p:sp>
              <p:nvSpPr>
                <p:cNvPr id="60565" name="Rectangle 29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(1,2)</a:t>
                  </a:r>
                </a:p>
              </p:txBody>
            </p:sp>
            <p:sp>
              <p:nvSpPr>
                <p:cNvPr id="60566" name="Rectangle 30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(1,3)</a:t>
                  </a:r>
                </a:p>
              </p:txBody>
            </p:sp>
          </p:grpSp>
          <p:sp>
            <p:nvSpPr>
              <p:cNvPr id="60555" name="Rectangle 31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(2,0)</a:t>
                </a:r>
              </a:p>
            </p:txBody>
          </p:sp>
          <p:sp>
            <p:nvSpPr>
              <p:cNvPr id="60556" name="Rectangle 32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(2,1)</a:t>
                </a:r>
              </a:p>
            </p:txBody>
          </p:sp>
          <p:sp>
            <p:nvSpPr>
              <p:cNvPr id="60557" name="Rectangle 33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(2,2)</a:t>
                </a:r>
              </a:p>
            </p:txBody>
          </p:sp>
          <p:sp>
            <p:nvSpPr>
              <p:cNvPr id="60558" name="Rectangle 34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(2,3)</a:t>
                </a:r>
              </a:p>
            </p:txBody>
          </p:sp>
          <p:sp>
            <p:nvSpPr>
              <p:cNvPr id="60559" name="Rectangle 35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(3,0)</a:t>
                </a:r>
              </a:p>
            </p:txBody>
          </p:sp>
          <p:sp>
            <p:nvSpPr>
              <p:cNvPr id="60560" name="Rectangle 36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(3,1)</a:t>
                </a:r>
              </a:p>
            </p:txBody>
          </p:sp>
          <p:sp>
            <p:nvSpPr>
              <p:cNvPr id="60561" name="Rectangle 37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(3,2)</a:t>
                </a:r>
              </a:p>
            </p:txBody>
          </p:sp>
          <p:sp>
            <p:nvSpPr>
              <p:cNvPr id="60562" name="Rectangle 38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(3,3)</a:t>
                </a:r>
              </a:p>
            </p:txBody>
          </p:sp>
        </p:grpSp>
        <p:grpSp>
          <p:nvGrpSpPr>
            <p:cNvPr id="60422" name="Group 39"/>
            <p:cNvGrpSpPr>
              <a:grpSpLocks/>
            </p:cNvGrpSpPr>
            <p:nvPr/>
          </p:nvGrpSpPr>
          <p:grpSpPr bwMode="auto">
            <a:xfrm>
              <a:off x="2879" y="863"/>
              <a:ext cx="1153" cy="1153"/>
              <a:chOff x="863" y="1439"/>
              <a:chExt cx="1153" cy="1153"/>
            </a:xfrm>
          </p:grpSpPr>
          <p:sp>
            <p:nvSpPr>
              <p:cNvPr id="60533" name="Rectangle 40"/>
              <p:cNvSpPr>
                <a:spLocks noChangeArrowheads="1"/>
              </p:cNvSpPr>
              <p:nvPr/>
            </p:nvSpPr>
            <p:spPr bwMode="auto">
              <a:xfrm>
                <a:off x="863" y="1439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(0,0)</a:t>
                </a:r>
              </a:p>
            </p:txBody>
          </p:sp>
          <p:sp>
            <p:nvSpPr>
              <p:cNvPr id="60534" name="Rectangle 41"/>
              <p:cNvSpPr>
                <a:spLocks noChangeArrowheads="1"/>
              </p:cNvSpPr>
              <p:nvPr/>
            </p:nvSpPr>
            <p:spPr bwMode="auto">
              <a:xfrm>
                <a:off x="1151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(0,1)</a:t>
                </a:r>
              </a:p>
            </p:txBody>
          </p:sp>
          <p:sp>
            <p:nvSpPr>
              <p:cNvPr id="60535" name="Rectangle 42"/>
              <p:cNvSpPr>
                <a:spLocks noChangeArrowheads="1"/>
              </p:cNvSpPr>
              <p:nvPr/>
            </p:nvSpPr>
            <p:spPr bwMode="auto">
              <a:xfrm>
                <a:off x="1439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(0,2)</a:t>
                </a:r>
              </a:p>
            </p:txBody>
          </p:sp>
          <p:sp>
            <p:nvSpPr>
              <p:cNvPr id="60536" name="Rectangle 43"/>
              <p:cNvSpPr>
                <a:spLocks noChangeArrowheads="1"/>
              </p:cNvSpPr>
              <p:nvPr/>
            </p:nvSpPr>
            <p:spPr bwMode="auto">
              <a:xfrm>
                <a:off x="1727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(0,3)</a:t>
                </a:r>
              </a:p>
            </p:txBody>
          </p:sp>
          <p:grpSp>
            <p:nvGrpSpPr>
              <p:cNvPr id="60537" name="Group 44"/>
              <p:cNvGrpSpPr>
                <a:grpSpLocks/>
              </p:cNvGrpSpPr>
              <p:nvPr/>
            </p:nvGrpSpPr>
            <p:grpSpPr bwMode="auto">
              <a:xfrm>
                <a:off x="864" y="1728"/>
                <a:ext cx="1152" cy="288"/>
                <a:chOff x="864" y="1728"/>
                <a:chExt cx="1152" cy="288"/>
              </a:xfrm>
            </p:grpSpPr>
            <p:sp>
              <p:nvSpPr>
                <p:cNvPr id="60546" name="Rectangle 45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(1,0)</a:t>
                  </a:r>
                </a:p>
              </p:txBody>
            </p:sp>
            <p:sp>
              <p:nvSpPr>
                <p:cNvPr id="60547" name="Rectangle 46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(1,1)</a:t>
                  </a:r>
                </a:p>
              </p:txBody>
            </p:sp>
            <p:sp>
              <p:nvSpPr>
                <p:cNvPr id="60548" name="Rectangle 47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(1,2)</a:t>
                  </a:r>
                </a:p>
              </p:txBody>
            </p:sp>
            <p:sp>
              <p:nvSpPr>
                <p:cNvPr id="60549" name="Rectangle 48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(1,3)</a:t>
                  </a:r>
                </a:p>
              </p:txBody>
            </p:sp>
          </p:grpSp>
          <p:sp>
            <p:nvSpPr>
              <p:cNvPr id="60538" name="Rectangle 49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(2,0)</a:t>
                </a:r>
              </a:p>
            </p:txBody>
          </p:sp>
          <p:sp>
            <p:nvSpPr>
              <p:cNvPr id="60539" name="Rectangle 50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(2,1)</a:t>
                </a:r>
              </a:p>
            </p:txBody>
          </p:sp>
          <p:sp>
            <p:nvSpPr>
              <p:cNvPr id="60540" name="Rectangle 51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(2,2)</a:t>
                </a:r>
              </a:p>
            </p:txBody>
          </p:sp>
          <p:sp>
            <p:nvSpPr>
              <p:cNvPr id="60541" name="Rectangle 52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(2,3)</a:t>
                </a:r>
              </a:p>
            </p:txBody>
          </p:sp>
          <p:sp>
            <p:nvSpPr>
              <p:cNvPr id="60542" name="Rectangle 53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(3,0)</a:t>
                </a:r>
              </a:p>
            </p:txBody>
          </p:sp>
          <p:sp>
            <p:nvSpPr>
              <p:cNvPr id="60543" name="Rectangle 54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(3,1)</a:t>
                </a:r>
              </a:p>
            </p:txBody>
          </p:sp>
          <p:sp>
            <p:nvSpPr>
              <p:cNvPr id="60544" name="Rectangle 55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(3,2)</a:t>
                </a:r>
              </a:p>
            </p:txBody>
          </p:sp>
          <p:sp>
            <p:nvSpPr>
              <p:cNvPr id="60545" name="Rectangle 56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(3,3)</a:t>
                </a:r>
              </a:p>
            </p:txBody>
          </p:sp>
        </p:grpSp>
        <p:grpSp>
          <p:nvGrpSpPr>
            <p:cNvPr id="60423" name="Group 57"/>
            <p:cNvGrpSpPr>
              <a:grpSpLocks/>
            </p:cNvGrpSpPr>
            <p:nvPr/>
          </p:nvGrpSpPr>
          <p:grpSpPr bwMode="auto">
            <a:xfrm>
              <a:off x="575" y="2015"/>
              <a:ext cx="3457" cy="1153"/>
              <a:chOff x="575" y="2015"/>
              <a:chExt cx="3457" cy="1153"/>
            </a:xfrm>
          </p:grpSpPr>
          <p:grpSp>
            <p:nvGrpSpPr>
              <p:cNvPr id="60479" name="Group 58"/>
              <p:cNvGrpSpPr>
                <a:grpSpLocks/>
              </p:cNvGrpSpPr>
              <p:nvPr/>
            </p:nvGrpSpPr>
            <p:grpSpPr bwMode="auto">
              <a:xfrm>
                <a:off x="1727" y="2015"/>
                <a:ext cx="1153" cy="1153"/>
                <a:chOff x="863" y="1439"/>
                <a:chExt cx="1153" cy="1153"/>
              </a:xfrm>
            </p:grpSpPr>
            <p:sp>
              <p:nvSpPr>
                <p:cNvPr id="60516" name="Rectangle 59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60517" name="Rectangle 60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60518" name="Rectangle 61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60519" name="Rectangle 62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60520" name="Group 63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60529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60530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60531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60532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60521" name="Rectangle 68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60522" name="Rectangle 69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60523" name="Rectangle 70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60524" name="Rectangle 71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60525" name="Rectangle 72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60526" name="Rectangle 73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60527" name="Rectangle 74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60528" name="Rectangle 75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60480" name="Group 76"/>
              <p:cNvGrpSpPr>
                <a:grpSpLocks/>
              </p:cNvGrpSpPr>
              <p:nvPr/>
            </p:nvGrpSpPr>
            <p:grpSpPr bwMode="auto">
              <a:xfrm>
                <a:off x="575" y="2015"/>
                <a:ext cx="1153" cy="1153"/>
                <a:chOff x="863" y="1439"/>
                <a:chExt cx="1153" cy="1153"/>
              </a:xfrm>
            </p:grpSpPr>
            <p:sp>
              <p:nvSpPr>
                <p:cNvPr id="60499" name="Rectangle 77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60500" name="Rectangle 78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60501" name="Rectangle 79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60502" name="Rectangle 80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60503" name="Group 81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60512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60513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60514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60515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60504" name="Rectangle 86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60505" name="Rectangle 87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60506" name="Rectangle 88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60507" name="Rectangle 89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60508" name="Rectangle 90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60509" name="Rectangle 91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60510" name="Rectangle 92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60511" name="Rectangle 93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60481" name="Group 94"/>
              <p:cNvGrpSpPr>
                <a:grpSpLocks/>
              </p:cNvGrpSpPr>
              <p:nvPr/>
            </p:nvGrpSpPr>
            <p:grpSpPr bwMode="auto">
              <a:xfrm>
                <a:off x="2879" y="2015"/>
                <a:ext cx="1153" cy="1153"/>
                <a:chOff x="863" y="1439"/>
                <a:chExt cx="1153" cy="1153"/>
              </a:xfrm>
            </p:grpSpPr>
            <p:sp>
              <p:nvSpPr>
                <p:cNvPr id="60482" name="Rectangle 95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60483" name="Rectangle 96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60484" name="Rectangle 97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60485" name="Rectangle 98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60486" name="Group 99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60495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60496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60497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60498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60487" name="Rectangle 104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60488" name="Rectangle 105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60489" name="Rectangle 106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60490" name="Rectangle 107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60491" name="Rectangle 108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60492" name="Rectangle 109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60493" name="Rectangle 110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60494" name="Rectangle 111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</p:grpSp>
        <p:grpSp>
          <p:nvGrpSpPr>
            <p:cNvPr id="60424" name="Group 112"/>
            <p:cNvGrpSpPr>
              <a:grpSpLocks/>
            </p:cNvGrpSpPr>
            <p:nvPr/>
          </p:nvGrpSpPr>
          <p:grpSpPr bwMode="auto">
            <a:xfrm>
              <a:off x="575" y="3167"/>
              <a:ext cx="3457" cy="1153"/>
              <a:chOff x="575" y="2015"/>
              <a:chExt cx="3457" cy="1153"/>
            </a:xfrm>
          </p:grpSpPr>
          <p:grpSp>
            <p:nvGrpSpPr>
              <p:cNvPr id="60425" name="Group 113"/>
              <p:cNvGrpSpPr>
                <a:grpSpLocks/>
              </p:cNvGrpSpPr>
              <p:nvPr/>
            </p:nvGrpSpPr>
            <p:grpSpPr bwMode="auto">
              <a:xfrm>
                <a:off x="1727" y="2015"/>
                <a:ext cx="1153" cy="1153"/>
                <a:chOff x="863" y="1439"/>
                <a:chExt cx="1153" cy="1153"/>
              </a:xfrm>
            </p:grpSpPr>
            <p:sp>
              <p:nvSpPr>
                <p:cNvPr id="60462" name="Rectangle 114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60463" name="Rectangle 115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60464" name="Rectangle 116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60465" name="Rectangle 117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60466" name="Group 118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60475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6047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6047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6047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60467" name="Rectangle 123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60468" name="Rectangle 124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60469" name="Rectangle 125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60470" name="Rectangle 126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60471" name="Rectangle 127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60472" name="Rectangle 128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60473" name="Rectangle 129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60474" name="Rectangle 130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60426" name="Group 131"/>
              <p:cNvGrpSpPr>
                <a:grpSpLocks/>
              </p:cNvGrpSpPr>
              <p:nvPr/>
            </p:nvGrpSpPr>
            <p:grpSpPr bwMode="auto">
              <a:xfrm>
                <a:off x="575" y="2015"/>
                <a:ext cx="1153" cy="1153"/>
                <a:chOff x="863" y="1439"/>
                <a:chExt cx="1153" cy="1153"/>
              </a:xfrm>
            </p:grpSpPr>
            <p:sp>
              <p:nvSpPr>
                <p:cNvPr id="60445" name="Rectangle 132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60446" name="Rectangle 133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60447" name="Rectangle 134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60448" name="Rectangle 135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60449" name="Group 136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60458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60459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60460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60461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60450" name="Rectangle 141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60451" name="Rectangle 142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60452" name="Rectangle 143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60453" name="Rectangle 144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60454" name="Rectangle 145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60455" name="Rectangle 146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604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60457" name="Rectangle 148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60427" name="Group 149"/>
              <p:cNvGrpSpPr>
                <a:grpSpLocks/>
              </p:cNvGrpSpPr>
              <p:nvPr/>
            </p:nvGrpSpPr>
            <p:grpSpPr bwMode="auto">
              <a:xfrm>
                <a:off x="2879" y="2015"/>
                <a:ext cx="1153" cy="1153"/>
                <a:chOff x="863" y="1439"/>
                <a:chExt cx="1153" cy="1153"/>
              </a:xfrm>
            </p:grpSpPr>
            <p:sp>
              <p:nvSpPr>
                <p:cNvPr id="60428" name="Rectangle 150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60429" name="Rectangle 151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60430" name="Rectangle 152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60431" name="Rectangle 153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60432" name="Group 154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60441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60442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60443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60444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60433" name="Rectangle 159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60434" name="Rectangle 160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60435" name="Rectangle 161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60436" name="Rectangle 162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60437" name="Rectangle 163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60438" name="Rectangle 164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60439" name="Rectangle 165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60440" name="Rectangle 166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</p:grpSp>
      </p:grpSp>
      <p:sp>
        <p:nvSpPr>
          <p:cNvPr id="60419" name="Rectangle 167"/>
          <p:cNvSpPr>
            <a:spLocks noChangeArrowheads="1"/>
          </p:cNvSpPr>
          <p:nvPr/>
        </p:nvSpPr>
        <p:spPr bwMode="auto">
          <a:xfrm>
            <a:off x="1752600" y="762000"/>
            <a:ext cx="1828800" cy="18288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(cyclic[k</a:t>
            </a:r>
            <a:r>
              <a:rPr lang="en-US" baseline="-25000" dirty="0"/>
              <a:t>r</a:t>
            </a:r>
            <a:r>
              <a:rPr lang="en-US" dirty="0"/>
              <a:t>],cyclic[k</a:t>
            </a:r>
            <a:r>
              <a:rPr lang="en-US" baseline="-25000" dirty="0"/>
              <a:t>c</a:t>
            </a:r>
            <a:r>
              <a:rPr lang="en-US" dirty="0"/>
              <a:t>])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81200"/>
            <a:ext cx="8064896" cy="4267200"/>
          </a:xfrm>
        </p:spPr>
        <p:txBody>
          <a:bodyPr/>
          <a:lstStyle/>
          <a:p>
            <a:r>
              <a:rPr lang="en-US" dirty="0"/>
              <a:t>Take (k</a:t>
            </a:r>
            <a:r>
              <a:rPr lang="en-US" baseline="-25000" dirty="0"/>
              <a:t>r</a:t>
            </a:r>
            <a:r>
              <a:rPr lang="en-US" dirty="0"/>
              <a:t>,k</a:t>
            </a:r>
            <a:r>
              <a:rPr lang="en-US" baseline="-25000" dirty="0"/>
              <a:t>c</a:t>
            </a:r>
            <a:r>
              <a:rPr lang="en-US" dirty="0"/>
              <a:t>) = (3,4) and (P,Q) = (5,4). Then where is element (</a:t>
            </a:r>
            <a:r>
              <a:rPr lang="en-US" dirty="0" err="1"/>
              <a:t>m,n</a:t>
            </a:r>
            <a:r>
              <a:rPr lang="en-US" dirty="0"/>
              <a:t>) = (18,22)?</a:t>
            </a:r>
          </a:p>
          <a:p>
            <a:r>
              <a:rPr lang="en-US" dirty="0"/>
              <a:t>Rows: m = 18, k</a:t>
            </a:r>
            <a:r>
              <a:rPr lang="en-US" baseline="-25000" dirty="0"/>
              <a:t>r </a:t>
            </a:r>
            <a:r>
              <a:rPr lang="en-US" dirty="0"/>
              <a:t>= 3, P = 5</a:t>
            </a:r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en-US" baseline="-25000" dirty="0"/>
              <a:t>r</a:t>
            </a:r>
            <a:r>
              <a:rPr lang="en-US" dirty="0"/>
              <a:t> = 18/3 = 6, </a:t>
            </a:r>
          </a:p>
          <a:p>
            <a:pPr marL="457200" lvl="1" indent="0">
              <a:buNone/>
            </a:pPr>
            <a:r>
              <a:rPr lang="en-US" dirty="0"/>
              <a:t>p = B(mod P) = 1, b</a:t>
            </a:r>
            <a:r>
              <a:rPr lang="en-US" baseline="-25000" dirty="0"/>
              <a:t>r</a:t>
            </a:r>
            <a:r>
              <a:rPr lang="en-US" dirty="0"/>
              <a:t> = B/P = 1, i</a:t>
            </a:r>
            <a:r>
              <a:rPr lang="en-US" baseline="-25000" dirty="0"/>
              <a:t>r</a:t>
            </a:r>
            <a:r>
              <a:rPr lang="en-US" dirty="0"/>
              <a:t> = m(mod k</a:t>
            </a:r>
            <a:r>
              <a:rPr lang="en-US" baseline="-25000" dirty="0"/>
              <a:t>r</a:t>
            </a:r>
            <a:r>
              <a:rPr lang="en-US" dirty="0"/>
              <a:t>) = 0</a:t>
            </a:r>
          </a:p>
          <a:p>
            <a:r>
              <a:rPr lang="en-US" dirty="0"/>
              <a:t>Columns: n = 22, k</a:t>
            </a:r>
            <a:r>
              <a:rPr lang="en-US" baseline="-25000" dirty="0"/>
              <a:t>c </a:t>
            </a:r>
            <a:r>
              <a:rPr lang="en-US" dirty="0"/>
              <a:t>= 4, Q = 4</a:t>
            </a:r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en-US" baseline="-25000" dirty="0"/>
              <a:t>c</a:t>
            </a:r>
            <a:r>
              <a:rPr lang="en-US" dirty="0"/>
              <a:t> = 22/4 = 5, </a:t>
            </a:r>
          </a:p>
          <a:p>
            <a:pPr marL="457200" lvl="1" indent="0">
              <a:buNone/>
            </a:pPr>
            <a:r>
              <a:rPr lang="en-US" dirty="0"/>
              <a:t>q = B(mod Q) = 1, </a:t>
            </a:r>
            <a:r>
              <a:rPr lang="en-US" dirty="0" err="1"/>
              <a:t>b</a:t>
            </a:r>
            <a:r>
              <a:rPr lang="en-US" baseline="-25000" dirty="0" err="1"/>
              <a:t>c</a:t>
            </a:r>
            <a:r>
              <a:rPr lang="en-US" dirty="0"/>
              <a:t> = B/Q = 1, i</a:t>
            </a:r>
            <a:r>
              <a:rPr lang="en-US" baseline="-25000" dirty="0"/>
              <a:t>c</a:t>
            </a:r>
            <a:r>
              <a:rPr lang="en-US" dirty="0"/>
              <a:t> = n(mod k</a:t>
            </a:r>
            <a:r>
              <a:rPr lang="en-US" baseline="-25000" dirty="0"/>
              <a:t>c</a:t>
            </a:r>
            <a:r>
              <a:rPr lang="en-US" dirty="0"/>
              <a:t>) =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EE9C5-07AA-E949-B801-3F9BE6FE008A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75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924"/>
            <a:ext cx="7846640" cy="1143000"/>
          </a:xfrm>
        </p:spPr>
        <p:txBody>
          <a:bodyPr/>
          <a:lstStyle/>
          <a:p>
            <a:r>
              <a:rPr lang="en-US" dirty="0"/>
              <a:t>Position of (18,22)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616" y="5037126"/>
            <a:ext cx="7772400" cy="1584063"/>
          </a:xfrm>
        </p:spPr>
        <p:txBody>
          <a:bodyPr/>
          <a:lstStyle/>
          <a:p>
            <a:r>
              <a:rPr lang="en-US" dirty="0"/>
              <a:t>Each green rectangle is a 3x4 block</a:t>
            </a:r>
          </a:p>
          <a:p>
            <a:r>
              <a:rPr lang="en-US" dirty="0"/>
              <a:t>Position in process mesh is (</a:t>
            </a:r>
            <a:r>
              <a:rPr lang="en-US" dirty="0" err="1"/>
              <a:t>p,q</a:t>
            </a:r>
            <a:r>
              <a:rPr lang="en-US" dirty="0"/>
              <a:t>) = (1,1)</a:t>
            </a:r>
          </a:p>
          <a:p>
            <a:r>
              <a:rPr lang="en-US" dirty="0"/>
              <a:t>Local block position is (</a:t>
            </a:r>
            <a:r>
              <a:rPr lang="en-US" dirty="0" err="1"/>
              <a:t>b</a:t>
            </a:r>
            <a:r>
              <a:rPr lang="en-US" baseline="-25000" dirty="0" err="1"/>
              <a:t>r</a:t>
            </a:r>
            <a:r>
              <a:rPr lang="en-US" dirty="0" err="1"/>
              <a:t>,b</a:t>
            </a:r>
            <a:r>
              <a:rPr lang="en-US" baseline="-25000" dirty="0" err="1"/>
              <a:t>c</a:t>
            </a:r>
            <a:r>
              <a:rPr lang="en-US" dirty="0"/>
              <a:t>) = (1,1)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EE9C5-07AA-E949-B801-3F9BE6FE008A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5" name="Rectangle 4"/>
          <p:cNvSpPr/>
          <p:nvPr/>
        </p:nvSpPr>
        <p:spPr bwMode="auto">
          <a:xfrm>
            <a:off x="1187624" y="198884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691680" y="198884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95736" y="198884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99792" y="198884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87624" y="227687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91680" y="227687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195736" y="227687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699792" y="227687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87624" y="256490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691680" y="256490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195736" y="256490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699792" y="256490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187624" y="285293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691680" y="285293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195736" y="285293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699792" y="285293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87624" y="314096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691680" y="314096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95736" y="314096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699792" y="314096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203848" y="198884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07904" y="198884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211960" y="198884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716016" y="198884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203848" y="227687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707904" y="227687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211960" y="227687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716016" y="227687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203848" y="256490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707904" y="256490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211960" y="256490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16016" y="256490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203848" y="285293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3707904" y="285293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211960" y="285293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716016" y="285293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203848" y="314096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707904" y="314096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4211960" y="314096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716016" y="314096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1187624" y="342900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1691680" y="342900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195736" y="342900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699792" y="342900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1187624" y="371703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691680" y="371703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2195736" y="371703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2699792" y="371703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187624" y="400506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1691680" y="400506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2195736" y="400506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2699792" y="400506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1187624" y="429309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1691680" y="429309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2195736" y="429309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2699792" y="429309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1187624" y="458112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1691680" y="458112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2195736" y="458112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699792" y="458112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203848" y="342900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3707904" y="342900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211960" y="342900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716016" y="3429000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203848" y="371703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3707904" y="371703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211960" y="371703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716016" y="3717032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3203848" y="400506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707904" y="400506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4211960" y="400506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716016" y="4005064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3203848" y="429309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3707904" y="429309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4211960" y="429309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4716016" y="4293096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3203848" y="458112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3707904" y="458112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211960" y="458112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716016" y="4581128"/>
            <a:ext cx="504056" cy="28803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3203848" y="1988840"/>
            <a:ext cx="0" cy="28803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flipV="1">
            <a:off x="1187624" y="3413565"/>
            <a:ext cx="4032448" cy="13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/>
          <p:nvPr/>
        </p:nvCxnSpPr>
        <p:spPr bwMode="auto">
          <a:xfrm>
            <a:off x="861592" y="2000070"/>
            <a:ext cx="0" cy="14382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14" name="TextBox 113"/>
          <p:cNvSpPr txBox="1"/>
          <p:nvPr/>
        </p:nvSpPr>
        <p:spPr>
          <a:xfrm>
            <a:off x="446707" y="2544455"/>
            <a:ext cx="71859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P = 5</a:t>
            </a:r>
          </a:p>
        </p:txBody>
      </p:sp>
      <p:cxnSp>
        <p:nvCxnSpPr>
          <p:cNvPr id="115" name="Straight Arrow Connector 114"/>
          <p:cNvCxnSpPr/>
          <p:nvPr/>
        </p:nvCxnSpPr>
        <p:spPr bwMode="auto">
          <a:xfrm flipH="1">
            <a:off x="1187624" y="1700808"/>
            <a:ext cx="201622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20" name="TextBox 119"/>
          <p:cNvSpPr txBox="1"/>
          <p:nvPr/>
        </p:nvSpPr>
        <p:spPr>
          <a:xfrm>
            <a:off x="1836438" y="1507145"/>
            <a:ext cx="7713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Q = 4</a:t>
            </a:r>
          </a:p>
        </p:txBody>
      </p:sp>
      <p:sp>
        <p:nvSpPr>
          <p:cNvPr id="121" name="Rectangle 120"/>
          <p:cNvSpPr/>
          <p:nvPr/>
        </p:nvSpPr>
        <p:spPr bwMode="auto">
          <a:xfrm flipH="1">
            <a:off x="3942000" y="3718800"/>
            <a:ext cx="125999" cy="125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582000" y="1384175"/>
            <a:ext cx="7040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c</a:t>
            </a:r>
            <a:r>
              <a:rPr lang="en-US" sz="2000" dirty="0"/>
              <a:t>=5</a:t>
            </a:r>
          </a:p>
        </p:txBody>
      </p:sp>
      <p:cxnSp>
        <p:nvCxnSpPr>
          <p:cNvPr id="124" name="Straight Arrow Connector 123"/>
          <p:cNvCxnSpPr/>
          <p:nvPr/>
        </p:nvCxnSpPr>
        <p:spPr bwMode="auto">
          <a:xfrm>
            <a:off x="3963843" y="1764000"/>
            <a:ext cx="0" cy="2000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249190" y="3644744"/>
            <a:ext cx="6864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r</a:t>
            </a:r>
            <a:r>
              <a:rPr lang="en-US" sz="2000" dirty="0"/>
              <a:t>=6</a:t>
            </a:r>
          </a:p>
        </p:txBody>
      </p:sp>
      <p:cxnSp>
        <p:nvCxnSpPr>
          <p:cNvPr id="128" name="Straight Arrow Connector 127"/>
          <p:cNvCxnSpPr/>
          <p:nvPr/>
        </p:nvCxnSpPr>
        <p:spPr bwMode="auto">
          <a:xfrm>
            <a:off x="846000" y="3861048"/>
            <a:ext cx="25202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grpSp>
        <p:nvGrpSpPr>
          <p:cNvPr id="144" name="Group 143"/>
          <p:cNvGrpSpPr/>
          <p:nvPr/>
        </p:nvGrpSpPr>
        <p:grpSpPr>
          <a:xfrm>
            <a:off x="5923047" y="2532902"/>
            <a:ext cx="2770665" cy="2136203"/>
            <a:chOff x="5923047" y="2532902"/>
            <a:chExt cx="2770665" cy="2136203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6876256" y="3156771"/>
              <a:ext cx="1440000" cy="1080000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Math1" pitchFamily="2" charset="2"/>
              </a:endParaRPr>
            </a:p>
          </p:txBody>
        </p:sp>
        <p:cxnSp>
          <p:nvCxnSpPr>
            <p:cNvPr id="132" name="Straight Connector 131"/>
            <p:cNvCxnSpPr>
              <a:stCxn id="130" idx="0"/>
              <a:endCxn id="130" idx="2"/>
            </p:cNvCxnSpPr>
            <p:nvPr/>
          </p:nvCxnSpPr>
          <p:spPr bwMode="auto">
            <a:xfrm>
              <a:off x="7596256" y="3156771"/>
              <a:ext cx="0" cy="108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 bwMode="auto">
            <a:xfrm>
              <a:off x="7236296" y="3140968"/>
              <a:ext cx="0" cy="108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>
              <a:off x="7956376" y="3140968"/>
              <a:ext cx="0" cy="1080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/>
            <p:cNvCxnSpPr/>
            <p:nvPr/>
          </p:nvCxnSpPr>
          <p:spPr bwMode="auto">
            <a:xfrm>
              <a:off x="6876256" y="3875566"/>
              <a:ext cx="1440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8" name="Rectangle 137"/>
            <p:cNvSpPr/>
            <p:nvPr/>
          </p:nvSpPr>
          <p:spPr bwMode="auto">
            <a:xfrm>
              <a:off x="7596000" y="3157200"/>
              <a:ext cx="360000" cy="360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Math1" pitchFamily="2" charset="2"/>
              </a:endParaRPr>
            </a:p>
          </p:txBody>
        </p:sp>
        <p:cxnSp>
          <p:nvCxnSpPr>
            <p:cNvPr id="136" name="Straight Connector 135"/>
            <p:cNvCxnSpPr/>
            <p:nvPr/>
          </p:nvCxnSpPr>
          <p:spPr bwMode="auto">
            <a:xfrm>
              <a:off x="6876256" y="3517200"/>
              <a:ext cx="1440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7380312" y="2532902"/>
              <a:ext cx="6030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</a:t>
              </a:r>
              <a:r>
                <a:rPr lang="en-US" sz="2000" baseline="-25000" dirty="0"/>
                <a:t>c</a:t>
              </a:r>
              <a:r>
                <a:rPr lang="en-US" sz="2000" dirty="0"/>
                <a:t>=2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 bwMode="auto">
            <a:xfrm>
              <a:off x="7762155" y="2912727"/>
              <a:ext cx="0" cy="20005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141" name="TextBox 140"/>
            <p:cNvSpPr txBox="1"/>
            <p:nvPr/>
          </p:nvSpPr>
          <p:spPr>
            <a:xfrm>
              <a:off x="5923047" y="3112782"/>
              <a:ext cx="58541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</a:t>
              </a:r>
              <a:r>
                <a:rPr lang="en-US" sz="2000" baseline="-25000" dirty="0"/>
                <a:t>r</a:t>
              </a:r>
              <a:r>
                <a:rPr lang="en-US" sz="2000" dirty="0"/>
                <a:t>=0</a:t>
              </a:r>
            </a:p>
          </p:txBody>
        </p:sp>
        <p:cxnSp>
          <p:nvCxnSpPr>
            <p:cNvPr id="142" name="Straight Arrow Connector 141"/>
            <p:cNvCxnSpPr/>
            <p:nvPr/>
          </p:nvCxnSpPr>
          <p:spPr bwMode="auto">
            <a:xfrm>
              <a:off x="6519857" y="3329086"/>
              <a:ext cx="25202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143" name="TextBox 142"/>
            <p:cNvSpPr txBox="1"/>
            <p:nvPr/>
          </p:nvSpPr>
          <p:spPr>
            <a:xfrm>
              <a:off x="6494520" y="4268995"/>
              <a:ext cx="219919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Block (B</a:t>
              </a:r>
              <a:r>
                <a:rPr lang="en-US" sz="2000" baseline="-25000" dirty="0"/>
                <a:t>r</a:t>
              </a:r>
              <a:r>
                <a:rPr lang="en-US" sz="2000" dirty="0"/>
                <a:t>,B</a:t>
              </a:r>
              <a:r>
                <a:rPr lang="en-US" sz="2000" baseline="-25000" dirty="0"/>
                <a:t>c</a:t>
              </a:r>
              <a:r>
                <a:rPr lang="en-US" sz="2000" dirty="0"/>
                <a:t>)=(6,5)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6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536" y="255104"/>
            <a:ext cx="7772400" cy="1143000"/>
          </a:xfrm>
        </p:spPr>
        <p:txBody>
          <a:bodyPr/>
          <a:lstStyle/>
          <a:p>
            <a:r>
              <a:rPr lang="en-US" dirty="0"/>
              <a:t>Layout of Global Blocks:</a:t>
            </a:r>
            <a:br>
              <a:rPr lang="en-US" dirty="0"/>
            </a:br>
            <a:r>
              <a:rPr lang="en-US" dirty="0"/>
              <a:t>Matrix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EE9C5-07AA-E949-B801-3F9BE6FE008A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04" y="2060848"/>
            <a:ext cx="6505264" cy="4029508"/>
          </a:xfrm>
        </p:spPr>
      </p:pic>
      <p:grpSp>
        <p:nvGrpSpPr>
          <p:cNvPr id="14" name="Group 13"/>
          <p:cNvGrpSpPr/>
          <p:nvPr/>
        </p:nvGrpSpPr>
        <p:grpSpPr>
          <a:xfrm>
            <a:off x="4578136" y="1747727"/>
            <a:ext cx="432048" cy="539253"/>
            <a:chOff x="4578136" y="1747727"/>
            <a:chExt cx="432048" cy="539253"/>
          </a:xfrm>
        </p:grpSpPr>
        <p:sp>
          <p:nvSpPr>
            <p:cNvPr id="11" name="TextBox 10"/>
            <p:cNvSpPr txBox="1"/>
            <p:nvPr/>
          </p:nvSpPr>
          <p:spPr>
            <a:xfrm>
              <a:off x="4716016" y="1834716"/>
              <a:ext cx="156288" cy="4522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8136" y="1747727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  <a:r>
                <a:rPr lang="en-US" sz="2000" baseline="-25000" dirty="0"/>
                <a:t>c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7811" y="3875547"/>
            <a:ext cx="469853" cy="786300"/>
            <a:chOff x="1077811" y="3875547"/>
            <a:chExt cx="469853" cy="786300"/>
          </a:xfrm>
        </p:grpSpPr>
        <p:sp>
          <p:nvSpPr>
            <p:cNvPr id="10" name="TextBox 9"/>
            <p:cNvSpPr txBox="1"/>
            <p:nvPr/>
          </p:nvSpPr>
          <p:spPr>
            <a:xfrm>
              <a:off x="1259632" y="4077072"/>
              <a:ext cx="28803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7811" y="3875547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  <a:r>
                <a:rPr lang="en-US" sz="2000" baseline="-25000" dirty="0"/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352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21960"/>
            <a:ext cx="6336704" cy="39250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of Global Blocks:</a:t>
            </a:r>
            <a:br>
              <a:rPr lang="en-US" dirty="0"/>
            </a:br>
            <a:r>
              <a:rPr lang="en-US" dirty="0"/>
              <a:t>Process Memory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0EE9C5-07AA-E949-B801-3F9BE6FE008A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6" name="TextBox 5"/>
          <p:cNvSpPr txBox="1"/>
          <p:nvPr/>
        </p:nvSpPr>
        <p:spPr>
          <a:xfrm>
            <a:off x="1044000" y="1972800"/>
            <a:ext cx="6480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B</a:t>
            </a:r>
            <a:r>
              <a:rPr lang="en-US" sz="1600" baseline="-25000" dirty="0"/>
              <a:t>r </a:t>
            </a:r>
            <a:r>
              <a:rPr lang="en-US" sz="1600" dirty="0"/>
              <a:t>,B</a:t>
            </a:r>
            <a:r>
              <a:rPr lang="en-US" sz="1600" baseline="-2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33721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6B038F-7B41-584A-8E39-78E41D169C9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219200"/>
            <a:ext cx="8331200" cy="114300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 Load Balancing Issues in a Parallel Cellular Automata Application</a:t>
            </a:r>
            <a:br>
              <a:rPr lang="en-GB" altLang="en-US">
                <a:ea typeface="ＭＳ Ｐゴシック" charset="-128"/>
              </a:rPr>
            </a:br>
            <a:endParaRPr lang="en-GB" altLang="en-US">
              <a:ea typeface="ＭＳ Ｐゴシック" charset="-128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362200"/>
            <a:ext cx="6400800" cy="3276600"/>
          </a:xfrm>
        </p:spPr>
        <p:txBody>
          <a:bodyPr/>
          <a:lstStyle/>
          <a:p>
            <a:pPr marL="223838" indent="-223838" algn="l" eaLnBrk="1" hangingPunct="1">
              <a:buFontTx/>
              <a:buChar char="•"/>
            </a:pPr>
            <a:r>
              <a:rPr lang="en-GB" altLang="en-US">
                <a:ea typeface="ＭＳ Ｐゴシック" charset="-128"/>
              </a:rPr>
              <a:t>This looks at an application that uses a cyclic data distribution to achieve static load balance.</a:t>
            </a:r>
          </a:p>
          <a:p>
            <a:pPr marL="223838" indent="-223838" algn="l" eaLnBrk="1" hangingPunct="1">
              <a:buFontTx/>
              <a:buChar char="•"/>
            </a:pPr>
            <a:r>
              <a:rPr lang="en-GB" altLang="en-US">
                <a:ea typeface="ＭＳ Ｐゴシック" charset="-128"/>
              </a:rPr>
              <a:t>As in WaTor, data inconsistency in how updates are performed is an issue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D094C0-FE4D-564A-B64F-6F2ABE2B163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317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Topics Covered on Days 1-4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569325" cy="5399088"/>
          </a:xfrm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i="1">
                <a:ea typeface="ＭＳ Ｐゴシック" charset="-128"/>
              </a:rPr>
              <a:t>Day 1: </a:t>
            </a:r>
            <a:r>
              <a:rPr lang="en-US" altLang="en-US" sz="2800">
                <a:ea typeface="ＭＳ Ｐゴシック" charset="-128"/>
              </a:rPr>
              <a:t>Introduction to parallelism; motivation; types of parallelism; Top500 list; classification of machines; SPMD programs; memory models; shared and distributed memory; OpenMP; example of summing numbers.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>
                <a:ea typeface="ＭＳ Ｐゴシック" charset="-128"/>
              </a:rPr>
              <a:t>Day 2</a:t>
            </a:r>
            <a:r>
              <a:rPr lang="en-US" altLang="en-US" sz="2800">
                <a:ea typeface="ＭＳ Ｐゴシック" charset="-128"/>
              </a:rPr>
              <a:t>: Interconnection networks; network metrics; classification of parallel algorithms; speedup and efficiency.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>
                <a:solidFill>
                  <a:srgbClr val="000000"/>
                </a:solidFill>
                <a:ea typeface="ＭＳ Ｐゴシック" charset="-128"/>
              </a:rPr>
              <a:t>Day 3</a:t>
            </a:r>
            <a:r>
              <a:rPr lang="en-US" altLang="en-US" sz="2800">
                <a:solidFill>
                  <a:srgbClr val="000000"/>
                </a:solidFill>
                <a:ea typeface="ＭＳ Ｐゴシック" charset="-128"/>
              </a:rPr>
              <a:t>: Scalable algorithms; Amdahl's law; sending and receiving messages; programming with MPI; collective communication; integration example.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>
                <a:ea typeface="ＭＳ Ｐゴシック" charset="-128"/>
              </a:rPr>
              <a:t>Day 4: </a:t>
            </a:r>
            <a:r>
              <a:rPr lang="en-US" altLang="en-US" sz="2800">
                <a:ea typeface="ＭＳ Ｐゴシック" charset="-128"/>
              </a:rPr>
              <a:t>Regular computations and simple examples – the wave equation and Laplace’s equation</a:t>
            </a:r>
            <a:r>
              <a:rPr lang="en-US" altLang="en-US" sz="2800" i="1">
                <a:ea typeface="ＭＳ Ｐゴシック" charset="-128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662D07-94E0-E847-B5CD-F6C986CC347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CA for Surface Reactions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A cellular automaton is used to model the reaction of carbon monoxide and oxygen to form carbon dioxide </a:t>
            </a:r>
          </a:p>
          <a:p>
            <a:pPr algn="ctr" eaLnBrk="1" hangingPunct="1">
              <a:buFontTx/>
              <a:buNone/>
            </a:pPr>
            <a:r>
              <a:rPr lang="en-GB" altLang="en-US">
                <a:ea typeface="ＭＳ Ｐゴシック" charset="-128"/>
              </a:rPr>
              <a:t>CO + O     </a:t>
            </a:r>
            <a:r>
              <a:rPr lang="en-GB" altLang="en-US">
                <a:ea typeface="ＭＳ Ｐゴシック" charset="-128"/>
                <a:sym typeface="Math4" charset="0"/>
              </a:rPr>
              <a:t> CO</a:t>
            </a:r>
            <a:r>
              <a:rPr lang="en-GB" altLang="en-US" baseline="-25000">
                <a:ea typeface="ＭＳ Ｐゴシック" charset="-128"/>
                <a:sym typeface="Math4" charset="0"/>
              </a:rPr>
              <a:t>2</a:t>
            </a:r>
            <a:endParaRPr lang="en-GB" altLang="en-US">
              <a:ea typeface="ＭＳ Ｐゴシック" charset="-128"/>
            </a:endParaRPr>
          </a:p>
          <a:p>
            <a:pPr eaLnBrk="1" hangingPunct="1"/>
            <a:r>
              <a:rPr lang="en-GB" altLang="en-US">
                <a:ea typeface="ＭＳ Ｐゴシック" charset="-128"/>
              </a:rPr>
              <a:t>Reactions take place on surface of a crystal which serves as a catalyst.</a:t>
            </a:r>
          </a:p>
        </p:txBody>
      </p:sp>
      <p:cxnSp>
        <p:nvCxnSpPr>
          <p:cNvPr id="64516" name="Straight Arrow Connector 2"/>
          <p:cNvCxnSpPr>
            <a:cxnSpLocks noChangeShapeType="1"/>
          </p:cNvCxnSpPr>
          <p:nvPr/>
        </p:nvCxnSpPr>
        <p:spPr bwMode="auto">
          <a:xfrm>
            <a:off x="4572000" y="3860800"/>
            <a:ext cx="5048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79144F-380C-3044-80A7-BC0AA61ABD5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The Problem Domain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The problem domain is a periodic square lattice representing the crystal surface.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CO and O</a:t>
            </a:r>
            <a:r>
              <a:rPr lang="en-GB" altLang="en-US" baseline="-25000">
                <a:ea typeface="ＭＳ Ｐゴシック" charset="-128"/>
              </a:rPr>
              <a:t>2</a:t>
            </a:r>
            <a:r>
              <a:rPr lang="en-GB" altLang="en-US">
                <a:ea typeface="ＭＳ Ｐゴシック" charset="-128"/>
              </a:rPr>
              <a:t> are adsorbed onto the crystal surface from the gas phase.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Parameter y</a:t>
            </a:r>
            <a:r>
              <a:rPr lang="en-GB" altLang="en-US" i="1">
                <a:ea typeface="ＭＳ Ｐゴシック" charset="-128"/>
              </a:rPr>
              <a:t> </a:t>
            </a:r>
            <a:r>
              <a:rPr lang="en-GB" altLang="en-US">
                <a:ea typeface="ＭＳ Ｐゴシック" charset="-128"/>
              </a:rPr>
              <a:t>is the fraction of CO and 1-y is the fraction of O</a:t>
            </a:r>
            <a:r>
              <a:rPr lang="en-GB" altLang="en-US" baseline="-25000">
                <a:ea typeface="ＭＳ Ｐゴシック" charset="-128"/>
              </a:rPr>
              <a:t>2</a:t>
            </a:r>
            <a:r>
              <a:rPr lang="en-GB" altLang="en-US">
                <a:ea typeface="ＭＳ Ｐゴシック" charset="-128"/>
              </a:rPr>
              <a:t>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FED27C-F1AC-E34B-A85B-5BCBB88B809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Interaction Rules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78800" cy="4248150"/>
          </a:xfrm>
        </p:spPr>
        <p:txBody>
          <a:bodyPr/>
          <a:lstStyle/>
          <a:p>
            <a:pPr eaLnBrk="1" hangingPunct="1"/>
            <a:r>
              <a:rPr lang="en-GB" altLang="en-US" sz="2800">
                <a:ea typeface="ＭＳ Ｐゴシック" charset="-128"/>
              </a:rPr>
              <a:t>Choose a lattice site at random and attempt to place a CO or an O</a:t>
            </a:r>
            <a:r>
              <a:rPr lang="en-GB" altLang="en-US" sz="2800" baseline="-25000">
                <a:ea typeface="ＭＳ Ｐゴシック" charset="-128"/>
              </a:rPr>
              <a:t>2</a:t>
            </a:r>
            <a:r>
              <a:rPr lang="en-GB" altLang="en-US" sz="2800">
                <a:ea typeface="ＭＳ Ｐゴシック" charset="-128"/>
              </a:rPr>
              <a:t> there with probabilities y and 1-y, respectively.</a:t>
            </a:r>
          </a:p>
          <a:p>
            <a:pPr eaLnBrk="1" hangingPunct="1"/>
            <a:r>
              <a:rPr lang="en-GB" altLang="en-US" sz="2800">
                <a:ea typeface="ＭＳ Ｐゴシック" charset="-128"/>
              </a:rPr>
              <a:t>If site is occupied then the CO or O</a:t>
            </a:r>
            <a:r>
              <a:rPr lang="en-GB" altLang="en-US" sz="2800" baseline="-25000">
                <a:ea typeface="ＭＳ Ｐゴシック" charset="-128"/>
              </a:rPr>
              <a:t>2 </a:t>
            </a:r>
            <a:r>
              <a:rPr lang="en-GB" altLang="en-US" sz="2800">
                <a:ea typeface="ＭＳ Ｐゴシック" charset="-128"/>
              </a:rPr>
              <a:t>bounces off, and a new trial begins.</a:t>
            </a:r>
          </a:p>
          <a:p>
            <a:pPr eaLnBrk="1" hangingPunct="1"/>
            <a:r>
              <a:rPr lang="en-GB" altLang="en-US" sz="2800">
                <a:ea typeface="ＭＳ Ｐゴシック" charset="-128"/>
              </a:rPr>
              <a:t>O</a:t>
            </a:r>
            <a:r>
              <a:rPr lang="en-GB" altLang="en-US" sz="2800" baseline="-25000">
                <a:ea typeface="ＭＳ Ｐゴシック" charset="-128"/>
              </a:rPr>
              <a:t>2</a:t>
            </a:r>
            <a:r>
              <a:rPr lang="en-GB" altLang="en-US" sz="2800">
                <a:ea typeface="ＭＳ Ｐゴシック" charset="-128"/>
              </a:rPr>
              <a:t> disassociates so we have to find 2 adjacent sites for these.</a:t>
            </a:r>
          </a:p>
          <a:p>
            <a:pPr eaLnBrk="1" hangingPunct="1"/>
            <a:r>
              <a:rPr lang="en-GB" altLang="en-US" sz="2800">
                <a:ea typeface="ＭＳ Ｐゴシック" charset="-128"/>
              </a:rPr>
              <a:t>The following rules determine what happens next.</a:t>
            </a:r>
          </a:p>
          <a:p>
            <a:pPr eaLnBrk="1" hangingPunct="1"/>
            <a:endParaRPr lang="en-GB" altLang="en-US" sz="2800"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81CBA5-F33A-3449-9AC9-8C29292F6E2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Interaction Rules for CO</a:t>
            </a: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>
            <a:off x="4495800" y="2590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44" name="Oval 4"/>
          <p:cNvSpPr>
            <a:spLocks noChangeArrowheads="1"/>
          </p:cNvSpPr>
          <p:nvPr/>
        </p:nvSpPr>
        <p:spPr bwMode="auto">
          <a:xfrm>
            <a:off x="4038600" y="3810000"/>
            <a:ext cx="914400" cy="381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>
            <a:off x="3352800" y="37338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46" name="Oval 6"/>
          <p:cNvSpPr>
            <a:spLocks noChangeArrowheads="1"/>
          </p:cNvSpPr>
          <p:nvPr/>
        </p:nvSpPr>
        <p:spPr bwMode="auto">
          <a:xfrm rot="5379688">
            <a:off x="4305300" y="3543300"/>
            <a:ext cx="914400" cy="381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0663" name="Oval 7"/>
          <p:cNvSpPr>
            <a:spLocks noChangeArrowheads="1"/>
          </p:cNvSpPr>
          <p:nvPr/>
        </p:nvSpPr>
        <p:spPr bwMode="auto">
          <a:xfrm>
            <a:off x="4114800" y="3886200"/>
            <a:ext cx="228600" cy="2286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352800" y="2590800"/>
            <a:ext cx="3352800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>
            <a:off x="5029200" y="2590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>
            <a:off x="5562600" y="2590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>
            <a:off x="6096000" y="2590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>
            <a:off x="3886200" y="2590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>
            <a:off x="3352800" y="31242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>
            <a:off x="3352800" y="42672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>
            <a:off x="3352800" y="48768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2" name="Oval 16"/>
          <p:cNvSpPr>
            <a:spLocks noChangeArrowheads="1"/>
          </p:cNvSpPr>
          <p:nvPr/>
        </p:nvSpPr>
        <p:spPr bwMode="auto">
          <a:xfrm>
            <a:off x="4648200" y="3352800"/>
            <a:ext cx="228600" cy="2286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0673" name="Oval 17"/>
          <p:cNvSpPr>
            <a:spLocks noChangeArrowheads="1"/>
          </p:cNvSpPr>
          <p:nvPr/>
        </p:nvSpPr>
        <p:spPr bwMode="auto">
          <a:xfrm>
            <a:off x="5181600" y="4495800"/>
            <a:ext cx="228600" cy="2286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5715000" y="3352800"/>
            <a:ext cx="228600" cy="2286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317459" name="Oval 19"/>
          <p:cNvSpPr>
            <a:spLocks noChangeArrowheads="1"/>
          </p:cNvSpPr>
          <p:nvPr/>
        </p:nvSpPr>
        <p:spPr bwMode="auto">
          <a:xfrm>
            <a:off x="4648200" y="3886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038600" y="3810000"/>
            <a:ext cx="914400" cy="457200"/>
            <a:chOff x="576" y="2496"/>
            <a:chExt cx="576" cy="288"/>
          </a:xfrm>
        </p:grpSpPr>
        <p:sp>
          <p:nvSpPr>
            <p:cNvPr id="70688" name="Oval 21"/>
            <p:cNvSpPr>
              <a:spLocks noChangeArrowheads="1"/>
            </p:cNvSpPr>
            <p:nvPr/>
          </p:nvSpPr>
          <p:spPr bwMode="auto">
            <a:xfrm>
              <a:off x="576" y="2496"/>
              <a:ext cx="576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70689" name="Line 22"/>
            <p:cNvSpPr>
              <a:spLocks noChangeShapeType="1"/>
            </p:cNvSpPr>
            <p:nvPr/>
          </p:nvSpPr>
          <p:spPr bwMode="auto">
            <a:xfrm>
              <a:off x="864" y="249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0677" name="Group 23"/>
          <p:cNvGrpSpPr>
            <a:grpSpLocks/>
          </p:cNvGrpSpPr>
          <p:nvPr/>
        </p:nvGrpSpPr>
        <p:grpSpPr bwMode="auto">
          <a:xfrm>
            <a:off x="7543800" y="1981200"/>
            <a:ext cx="1309688" cy="863600"/>
            <a:chOff x="4080" y="1200"/>
            <a:chExt cx="825" cy="544"/>
          </a:xfrm>
        </p:grpSpPr>
        <p:grpSp>
          <p:nvGrpSpPr>
            <p:cNvPr id="70682" name="Group 24"/>
            <p:cNvGrpSpPr>
              <a:grpSpLocks/>
            </p:cNvGrpSpPr>
            <p:nvPr/>
          </p:nvGrpSpPr>
          <p:grpSpPr bwMode="auto">
            <a:xfrm>
              <a:off x="4080" y="1200"/>
              <a:ext cx="825" cy="288"/>
              <a:chOff x="4080" y="1200"/>
              <a:chExt cx="825" cy="288"/>
            </a:xfrm>
          </p:grpSpPr>
          <p:sp>
            <p:nvSpPr>
              <p:cNvPr id="70686" name="Oval 25"/>
              <p:cNvSpPr>
                <a:spLocks noChangeArrowheads="1"/>
              </p:cNvSpPr>
              <p:nvPr/>
            </p:nvSpPr>
            <p:spPr bwMode="auto">
              <a:xfrm>
                <a:off x="4080" y="1296"/>
                <a:ext cx="144" cy="144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70687" name="Text Box 26"/>
              <p:cNvSpPr txBox="1">
                <a:spLocks noChangeArrowheads="1"/>
              </p:cNvSpPr>
              <p:nvPr/>
            </p:nvSpPr>
            <p:spPr bwMode="auto">
              <a:xfrm>
                <a:off x="4224" y="1200"/>
                <a:ext cx="68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GB" altLang="en-US" sz="2400"/>
                  <a:t>oxygen</a:t>
                </a:r>
              </a:p>
            </p:txBody>
          </p:sp>
        </p:grpSp>
        <p:grpSp>
          <p:nvGrpSpPr>
            <p:cNvPr id="70683" name="Group 27"/>
            <p:cNvGrpSpPr>
              <a:grpSpLocks/>
            </p:cNvGrpSpPr>
            <p:nvPr/>
          </p:nvGrpSpPr>
          <p:grpSpPr bwMode="auto">
            <a:xfrm>
              <a:off x="4080" y="1456"/>
              <a:ext cx="541" cy="288"/>
              <a:chOff x="4080" y="1456"/>
              <a:chExt cx="541" cy="288"/>
            </a:xfrm>
          </p:grpSpPr>
          <p:sp>
            <p:nvSpPr>
              <p:cNvPr id="70684" name="Oval 28"/>
              <p:cNvSpPr>
                <a:spLocks noChangeArrowheads="1"/>
              </p:cNvSpPr>
              <p:nvPr/>
            </p:nvSpPr>
            <p:spPr bwMode="auto">
              <a:xfrm>
                <a:off x="4080" y="1536"/>
                <a:ext cx="144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70685" name="Text Box 29"/>
              <p:cNvSpPr txBox="1">
                <a:spLocks noChangeArrowheads="1"/>
              </p:cNvSpPr>
              <p:nvPr/>
            </p:nvSpPr>
            <p:spPr bwMode="auto">
              <a:xfrm>
                <a:off x="4238" y="1456"/>
                <a:ext cx="3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2400"/>
                  <a:t>CO</a:t>
                </a:r>
              </a:p>
            </p:txBody>
          </p:sp>
        </p:grpSp>
      </p:grpSp>
      <p:sp>
        <p:nvSpPr>
          <p:cNvPr id="317470" name="Text Box 30"/>
          <p:cNvSpPr txBox="1">
            <a:spLocks noChangeArrowheads="1"/>
          </p:cNvSpPr>
          <p:nvPr/>
        </p:nvSpPr>
        <p:spPr bwMode="auto">
          <a:xfrm>
            <a:off x="304800" y="16764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1. CO adsorbed</a:t>
            </a:r>
          </a:p>
        </p:txBody>
      </p:sp>
      <p:sp>
        <p:nvSpPr>
          <p:cNvPr id="317471" name="Text Box 31"/>
          <p:cNvSpPr txBox="1">
            <a:spLocks noChangeArrowheads="1"/>
          </p:cNvSpPr>
          <p:nvPr/>
        </p:nvSpPr>
        <p:spPr bwMode="auto">
          <a:xfrm>
            <a:off x="304800" y="2438400"/>
            <a:ext cx="2392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3. CO and O react</a:t>
            </a:r>
          </a:p>
        </p:txBody>
      </p:sp>
      <p:sp>
        <p:nvSpPr>
          <p:cNvPr id="317472" name="Text Box 32"/>
          <p:cNvSpPr txBox="1">
            <a:spLocks noChangeArrowheads="1"/>
          </p:cNvSpPr>
          <p:nvPr/>
        </p:nvSpPr>
        <p:spPr bwMode="auto">
          <a:xfrm>
            <a:off x="304800" y="2819400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4. CO</a:t>
            </a:r>
            <a:r>
              <a:rPr lang="en-GB" altLang="en-US" sz="2400" baseline="-25000"/>
              <a:t>2</a:t>
            </a:r>
            <a:r>
              <a:rPr lang="en-GB" altLang="en-US" sz="2400"/>
              <a:t> desorbs</a:t>
            </a:r>
          </a:p>
        </p:txBody>
      </p:sp>
      <p:sp>
        <p:nvSpPr>
          <p:cNvPr id="317473" name="Text Box 33"/>
          <p:cNvSpPr txBox="1">
            <a:spLocks noChangeArrowheads="1"/>
          </p:cNvSpPr>
          <p:nvPr/>
        </p:nvSpPr>
        <p:spPr bwMode="auto">
          <a:xfrm>
            <a:off x="304800" y="2057400"/>
            <a:ext cx="350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2. Check 4 neighbors for 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4" grpId="0" animBg="1"/>
      <p:bldP spid="317446" grpId="0" animBg="1"/>
      <p:bldP spid="317459" grpId="0" animBg="1"/>
      <p:bldP spid="317470" grpId="0" autoUpdateAnimBg="0"/>
      <p:bldP spid="317471" grpId="0" autoUpdateAnimBg="0"/>
      <p:bldP spid="317472" grpId="0" autoUpdateAnimBg="0"/>
      <p:bldP spid="31747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310C66-0D85-AC4D-B669-26BC685D063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Interaction Rules for O</a:t>
            </a:r>
          </a:p>
        </p:txBody>
      </p:sp>
      <p:sp>
        <p:nvSpPr>
          <p:cNvPr id="72707" name="Line 3"/>
          <p:cNvSpPr>
            <a:spLocks noChangeShapeType="1"/>
          </p:cNvSpPr>
          <p:nvPr/>
        </p:nvSpPr>
        <p:spPr bwMode="auto">
          <a:xfrm>
            <a:off x="3505200" y="45720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468" name="Oval 4"/>
          <p:cNvSpPr>
            <a:spLocks noChangeArrowheads="1"/>
          </p:cNvSpPr>
          <p:nvPr/>
        </p:nvSpPr>
        <p:spPr bwMode="auto">
          <a:xfrm rot="5379688">
            <a:off x="4991100" y="4381500"/>
            <a:ext cx="914400" cy="381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2709" name="Line 5"/>
          <p:cNvSpPr>
            <a:spLocks noChangeShapeType="1"/>
          </p:cNvSpPr>
          <p:nvPr/>
        </p:nvSpPr>
        <p:spPr bwMode="auto">
          <a:xfrm>
            <a:off x="4648200" y="28956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Line 6"/>
          <p:cNvSpPr>
            <a:spLocks noChangeShapeType="1"/>
          </p:cNvSpPr>
          <p:nvPr/>
        </p:nvSpPr>
        <p:spPr bwMode="auto">
          <a:xfrm>
            <a:off x="3505200" y="40386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471" name="Oval 7"/>
          <p:cNvSpPr>
            <a:spLocks noChangeArrowheads="1"/>
          </p:cNvSpPr>
          <p:nvPr/>
        </p:nvSpPr>
        <p:spPr bwMode="auto">
          <a:xfrm rot="5379688">
            <a:off x="4457700" y="3848100"/>
            <a:ext cx="914400" cy="381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2712" name="Oval 8"/>
          <p:cNvSpPr>
            <a:spLocks noChangeArrowheads="1"/>
          </p:cNvSpPr>
          <p:nvPr/>
        </p:nvSpPr>
        <p:spPr bwMode="auto">
          <a:xfrm>
            <a:off x="4267200" y="3657600"/>
            <a:ext cx="228600" cy="2286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3505200" y="2895600"/>
            <a:ext cx="3352800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>
            <a:off x="5181600" y="28956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>
            <a:off x="5715000" y="28956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6" name="Line 12"/>
          <p:cNvSpPr>
            <a:spLocks noChangeShapeType="1"/>
          </p:cNvSpPr>
          <p:nvPr/>
        </p:nvSpPr>
        <p:spPr bwMode="auto">
          <a:xfrm>
            <a:off x="6248400" y="28956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4038600" y="28956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3505200" y="34290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3505200" y="51816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0" name="Oval 16"/>
          <p:cNvSpPr>
            <a:spLocks noChangeArrowheads="1"/>
          </p:cNvSpPr>
          <p:nvPr/>
        </p:nvSpPr>
        <p:spPr bwMode="auto">
          <a:xfrm>
            <a:off x="4800600" y="3657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2721" name="Oval 17"/>
          <p:cNvSpPr>
            <a:spLocks noChangeArrowheads="1"/>
          </p:cNvSpPr>
          <p:nvPr/>
        </p:nvSpPr>
        <p:spPr bwMode="auto">
          <a:xfrm>
            <a:off x="5867400" y="3657600"/>
            <a:ext cx="228600" cy="2286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2722" name="Oval 18"/>
          <p:cNvSpPr>
            <a:spLocks noChangeArrowheads="1"/>
          </p:cNvSpPr>
          <p:nvPr/>
        </p:nvSpPr>
        <p:spPr bwMode="auto">
          <a:xfrm>
            <a:off x="4267200" y="47498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318483" name="Oval 19"/>
          <p:cNvSpPr>
            <a:spLocks noChangeArrowheads="1"/>
          </p:cNvSpPr>
          <p:nvPr/>
        </p:nvSpPr>
        <p:spPr bwMode="auto">
          <a:xfrm>
            <a:off x="4800600" y="41910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72724" name="Oval 20"/>
          <p:cNvSpPr>
            <a:spLocks noChangeArrowheads="1"/>
          </p:cNvSpPr>
          <p:nvPr/>
        </p:nvSpPr>
        <p:spPr bwMode="auto">
          <a:xfrm>
            <a:off x="5334000" y="47244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318485" name="Oval 21"/>
          <p:cNvSpPr>
            <a:spLocks noChangeArrowheads="1"/>
          </p:cNvSpPr>
          <p:nvPr/>
        </p:nvSpPr>
        <p:spPr bwMode="auto">
          <a:xfrm>
            <a:off x="5334000" y="4191000"/>
            <a:ext cx="228600" cy="2286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318486" name="Oval 22"/>
          <p:cNvSpPr>
            <a:spLocks noChangeArrowheads="1"/>
          </p:cNvSpPr>
          <p:nvPr/>
        </p:nvSpPr>
        <p:spPr bwMode="auto">
          <a:xfrm>
            <a:off x="4800600" y="4191000"/>
            <a:ext cx="228600" cy="2286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257800" y="4114800"/>
            <a:ext cx="457200" cy="914400"/>
            <a:chOff x="3888" y="2640"/>
            <a:chExt cx="288" cy="576"/>
          </a:xfrm>
        </p:grpSpPr>
        <p:sp>
          <p:nvSpPr>
            <p:cNvPr id="72746" name="Oval 24"/>
            <p:cNvSpPr>
              <a:spLocks noChangeArrowheads="1"/>
            </p:cNvSpPr>
            <p:nvPr/>
          </p:nvSpPr>
          <p:spPr bwMode="auto">
            <a:xfrm rot="5400000">
              <a:off x="3724" y="2804"/>
              <a:ext cx="576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72747" name="Line 25"/>
            <p:cNvSpPr>
              <a:spLocks noChangeShapeType="1"/>
            </p:cNvSpPr>
            <p:nvPr/>
          </p:nvSpPr>
          <p:spPr bwMode="auto">
            <a:xfrm>
              <a:off x="3888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8490" name="Text Box 26"/>
          <p:cNvSpPr txBox="1">
            <a:spLocks noChangeArrowheads="1"/>
          </p:cNvSpPr>
          <p:nvPr/>
        </p:nvSpPr>
        <p:spPr bwMode="auto">
          <a:xfrm>
            <a:off x="301625" y="1676400"/>
            <a:ext cx="198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1. O</a:t>
            </a:r>
            <a:r>
              <a:rPr lang="en-GB" altLang="en-US" sz="2400" baseline="-25000"/>
              <a:t>2</a:t>
            </a:r>
            <a:r>
              <a:rPr lang="en-GB" altLang="en-US" sz="2400"/>
              <a:t> adsorbed</a:t>
            </a:r>
          </a:p>
        </p:txBody>
      </p:sp>
      <p:sp>
        <p:nvSpPr>
          <p:cNvPr id="318491" name="Text Box 27"/>
          <p:cNvSpPr txBox="1">
            <a:spLocks noChangeArrowheads="1"/>
          </p:cNvSpPr>
          <p:nvPr/>
        </p:nvSpPr>
        <p:spPr bwMode="auto">
          <a:xfrm>
            <a:off x="301625" y="2057400"/>
            <a:ext cx="246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2. O</a:t>
            </a:r>
            <a:r>
              <a:rPr lang="en-GB" altLang="en-US" sz="2400" baseline="-25000"/>
              <a:t>2</a:t>
            </a:r>
            <a:r>
              <a:rPr lang="en-GB" altLang="en-US" sz="2400"/>
              <a:t> disassociates</a:t>
            </a:r>
          </a:p>
        </p:txBody>
      </p:sp>
      <p:sp>
        <p:nvSpPr>
          <p:cNvPr id="318492" name="Text Box 28"/>
          <p:cNvSpPr txBox="1">
            <a:spLocks noChangeArrowheads="1"/>
          </p:cNvSpPr>
          <p:nvPr/>
        </p:nvSpPr>
        <p:spPr bwMode="auto">
          <a:xfrm>
            <a:off x="304800" y="2438400"/>
            <a:ext cx="370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3. Check 6 neighbors for CO</a:t>
            </a:r>
          </a:p>
        </p:txBody>
      </p:sp>
      <p:sp>
        <p:nvSpPr>
          <p:cNvPr id="318493" name="Text Box 29"/>
          <p:cNvSpPr txBox="1">
            <a:spLocks noChangeArrowheads="1"/>
          </p:cNvSpPr>
          <p:nvPr/>
        </p:nvSpPr>
        <p:spPr bwMode="auto">
          <a:xfrm>
            <a:off x="304800" y="2824163"/>
            <a:ext cx="2392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4. O and CO react</a:t>
            </a:r>
          </a:p>
        </p:txBody>
      </p:sp>
      <p:sp>
        <p:nvSpPr>
          <p:cNvPr id="318494" name="Text Box 30"/>
          <p:cNvSpPr txBox="1">
            <a:spLocks noChangeArrowheads="1"/>
          </p:cNvSpPr>
          <p:nvPr/>
        </p:nvSpPr>
        <p:spPr bwMode="auto">
          <a:xfrm>
            <a:off x="301625" y="3225800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5. CO</a:t>
            </a:r>
            <a:r>
              <a:rPr lang="en-GB" altLang="en-US" sz="2400" baseline="-25000"/>
              <a:t>2</a:t>
            </a:r>
            <a:r>
              <a:rPr lang="en-GB" altLang="en-US" sz="2400"/>
              <a:t> desorbs</a:t>
            </a:r>
          </a:p>
        </p:txBody>
      </p:sp>
      <p:grpSp>
        <p:nvGrpSpPr>
          <p:cNvPr id="72733" name="Group 31"/>
          <p:cNvGrpSpPr>
            <a:grpSpLocks/>
          </p:cNvGrpSpPr>
          <p:nvPr/>
        </p:nvGrpSpPr>
        <p:grpSpPr bwMode="auto">
          <a:xfrm>
            <a:off x="7543800" y="1981200"/>
            <a:ext cx="1309688" cy="1263650"/>
            <a:chOff x="4752" y="1248"/>
            <a:chExt cx="825" cy="796"/>
          </a:xfrm>
        </p:grpSpPr>
        <p:grpSp>
          <p:nvGrpSpPr>
            <p:cNvPr id="72737" name="Group 32"/>
            <p:cNvGrpSpPr>
              <a:grpSpLocks/>
            </p:cNvGrpSpPr>
            <p:nvPr/>
          </p:nvGrpSpPr>
          <p:grpSpPr bwMode="auto">
            <a:xfrm>
              <a:off x="4752" y="1248"/>
              <a:ext cx="825" cy="288"/>
              <a:chOff x="4080" y="1200"/>
              <a:chExt cx="825" cy="288"/>
            </a:xfrm>
          </p:grpSpPr>
          <p:sp>
            <p:nvSpPr>
              <p:cNvPr id="72744" name="Oval 33"/>
              <p:cNvSpPr>
                <a:spLocks noChangeArrowheads="1"/>
              </p:cNvSpPr>
              <p:nvPr/>
            </p:nvSpPr>
            <p:spPr bwMode="auto">
              <a:xfrm>
                <a:off x="4080" y="1296"/>
                <a:ext cx="144" cy="144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72745" name="Text Box 34"/>
              <p:cNvSpPr txBox="1">
                <a:spLocks noChangeArrowheads="1"/>
              </p:cNvSpPr>
              <p:nvPr/>
            </p:nvSpPr>
            <p:spPr bwMode="auto">
              <a:xfrm>
                <a:off x="4224" y="1200"/>
                <a:ext cx="68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GB" altLang="en-US" sz="2400"/>
                  <a:t>oxygen</a:t>
                </a:r>
              </a:p>
            </p:txBody>
          </p:sp>
        </p:grpSp>
        <p:grpSp>
          <p:nvGrpSpPr>
            <p:cNvPr id="72738" name="Group 35"/>
            <p:cNvGrpSpPr>
              <a:grpSpLocks/>
            </p:cNvGrpSpPr>
            <p:nvPr/>
          </p:nvGrpSpPr>
          <p:grpSpPr bwMode="auto">
            <a:xfrm>
              <a:off x="4752" y="1504"/>
              <a:ext cx="541" cy="288"/>
              <a:chOff x="4080" y="1456"/>
              <a:chExt cx="541" cy="288"/>
            </a:xfrm>
          </p:grpSpPr>
          <p:sp>
            <p:nvSpPr>
              <p:cNvPr id="72742" name="Oval 36"/>
              <p:cNvSpPr>
                <a:spLocks noChangeArrowheads="1"/>
              </p:cNvSpPr>
              <p:nvPr/>
            </p:nvSpPr>
            <p:spPr bwMode="auto">
              <a:xfrm>
                <a:off x="4080" y="1536"/>
                <a:ext cx="144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72743" name="Text Box 37"/>
              <p:cNvSpPr txBox="1">
                <a:spLocks noChangeArrowheads="1"/>
              </p:cNvSpPr>
              <p:nvPr/>
            </p:nvSpPr>
            <p:spPr bwMode="auto">
              <a:xfrm>
                <a:off x="4238" y="1456"/>
                <a:ext cx="3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2400"/>
                  <a:t>CO</a:t>
                </a:r>
              </a:p>
            </p:txBody>
          </p:sp>
        </p:grpSp>
        <p:grpSp>
          <p:nvGrpSpPr>
            <p:cNvPr id="72739" name="Group 38"/>
            <p:cNvGrpSpPr>
              <a:grpSpLocks/>
            </p:cNvGrpSpPr>
            <p:nvPr/>
          </p:nvGrpSpPr>
          <p:grpSpPr bwMode="auto">
            <a:xfrm>
              <a:off x="4752" y="1756"/>
              <a:ext cx="509" cy="288"/>
              <a:chOff x="4752" y="1776"/>
              <a:chExt cx="509" cy="288"/>
            </a:xfrm>
          </p:grpSpPr>
          <p:sp>
            <p:nvSpPr>
              <p:cNvPr id="72740" name="Oval 39"/>
              <p:cNvSpPr>
                <a:spLocks noChangeArrowheads="1"/>
              </p:cNvSpPr>
              <p:nvPr/>
            </p:nvSpPr>
            <p:spPr bwMode="auto">
              <a:xfrm>
                <a:off x="4752" y="1856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72741" name="Text Box 40"/>
              <p:cNvSpPr txBox="1">
                <a:spLocks noChangeArrowheads="1"/>
              </p:cNvSpPr>
              <p:nvPr/>
            </p:nvSpPr>
            <p:spPr bwMode="auto">
              <a:xfrm>
                <a:off x="4942" y="1776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2400"/>
                  <a:t>O</a:t>
                </a:r>
                <a:r>
                  <a:rPr lang="en-GB" altLang="en-US" sz="2400" baseline="-25000"/>
                  <a:t>2</a:t>
                </a:r>
                <a:endParaRPr lang="en-GB" altLang="en-US" sz="2400"/>
              </a:p>
            </p:txBody>
          </p:sp>
        </p:grp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4724400" y="3581400"/>
            <a:ext cx="457200" cy="914400"/>
            <a:chOff x="3888" y="2640"/>
            <a:chExt cx="288" cy="576"/>
          </a:xfrm>
        </p:grpSpPr>
        <p:sp>
          <p:nvSpPr>
            <p:cNvPr id="72735" name="Oval 42"/>
            <p:cNvSpPr>
              <a:spLocks noChangeArrowheads="1"/>
            </p:cNvSpPr>
            <p:nvPr/>
          </p:nvSpPr>
          <p:spPr bwMode="auto">
            <a:xfrm rot="5400000">
              <a:off x="3724" y="2804"/>
              <a:ext cx="576" cy="2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72736" name="Line 43"/>
            <p:cNvSpPr>
              <a:spLocks noChangeShapeType="1"/>
            </p:cNvSpPr>
            <p:nvPr/>
          </p:nvSpPr>
          <p:spPr bwMode="auto">
            <a:xfrm>
              <a:off x="3888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  <p:bldP spid="318471" grpId="0" animBg="1"/>
      <p:bldP spid="318483" grpId="0" animBg="1"/>
      <p:bldP spid="318485" grpId="0" animBg="1"/>
      <p:bldP spid="318486" grpId="0" animBg="1"/>
      <p:bldP spid="318490" grpId="0" autoUpdateAnimBg="0"/>
      <p:bldP spid="318491" grpId="0" autoUpdateAnimBg="0"/>
      <p:bldP spid="318492" grpId="0" autoUpdateAnimBg="0"/>
      <p:bldP spid="318493" grpId="0" autoUpdateAnimBg="0"/>
      <p:bldP spid="318494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F8CD2-1B59-E643-8409-F81CA74063A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Parallel Version of Code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As simulation evolves the distribution of molecules may become very uneven.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This results in load imbalance.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Use a 2-D block cyclic data distribution for the lattice.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This will give statistical load balance, but smaller block sizes will result in more communication. 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9872A8-F2F8-654B-ACA2-66CE74BC666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509000" cy="114300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Steady State Reaction</a:t>
            </a:r>
          </a:p>
        </p:txBody>
      </p:sp>
      <p:pic>
        <p:nvPicPr>
          <p:cNvPr id="76803" name="Picture 3" descr="steady-st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28800"/>
            <a:ext cx="42799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533400" y="1905000"/>
            <a:ext cx="25669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For y</a:t>
            </a:r>
            <a:r>
              <a:rPr lang="en-GB" altLang="en-US" sz="2400" baseline="-25000"/>
              <a:t>1</a:t>
            </a:r>
            <a:r>
              <a:rPr lang="en-GB" altLang="en-US" sz="2400"/>
              <a:t>&lt;y&lt;y</a:t>
            </a:r>
            <a:r>
              <a:rPr lang="en-GB" altLang="en-US" sz="2400" baseline="-25000"/>
              <a:t>2</a:t>
            </a:r>
            <a:r>
              <a:rPr lang="en-GB" altLang="en-US" sz="2400"/>
              <a:t> we get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a steady state.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668338" y="3581400"/>
            <a:ext cx="132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y</a:t>
            </a:r>
            <a:r>
              <a:rPr lang="en-GB" altLang="en-US" sz="2400" baseline="-25000"/>
              <a:t>1</a:t>
            </a:r>
            <a:r>
              <a:rPr lang="en-GB" altLang="en-US" sz="2400"/>
              <a:t> </a:t>
            </a:r>
            <a:r>
              <a:rPr lang="en-GB" altLang="en-US" sz="2400">
                <a:sym typeface="Mathematica1Mono" charset="0"/>
              </a:rPr>
              <a:t>≈</a:t>
            </a:r>
            <a:r>
              <a:rPr lang="en-GB" altLang="en-US" sz="2400"/>
              <a:t> 0.39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666750" y="4038600"/>
            <a:ext cx="132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y</a:t>
            </a:r>
            <a:r>
              <a:rPr lang="en-GB" altLang="en-US" sz="2400" baseline="-25000"/>
              <a:t>2</a:t>
            </a:r>
            <a:r>
              <a:rPr lang="en-GB" altLang="en-US" sz="2400"/>
              <a:t> </a:t>
            </a:r>
            <a:r>
              <a:rPr lang="en-GB" altLang="en-US" sz="2400">
                <a:sym typeface="Mathematica1Mono" charset="0"/>
              </a:rPr>
              <a:t>≈</a:t>
            </a:r>
            <a:r>
              <a:rPr lang="en-GB" altLang="en-US" sz="2400"/>
              <a:t> 0.53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B8F1F1-726A-7945-B78C-E908C376D9C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128000" cy="114300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CO Poisoning: y &gt; y</a:t>
            </a:r>
            <a:r>
              <a:rPr lang="en-GB" altLang="en-US" baseline="-25000">
                <a:ea typeface="ＭＳ Ｐゴシック" charset="-128"/>
              </a:rPr>
              <a:t>2</a:t>
            </a:r>
            <a:endParaRPr lang="en-GB" altLang="en-US">
              <a:ea typeface="ＭＳ Ｐゴシック" charset="-128"/>
            </a:endParaRPr>
          </a:p>
        </p:txBody>
      </p:sp>
      <p:pic>
        <p:nvPicPr>
          <p:cNvPr id="78851" name="Picture 3" descr="CO-poiso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28800"/>
            <a:ext cx="402590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2B34C9-631A-8646-BA88-567A73F5F08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0"/>
            <a:ext cx="7772400" cy="137160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Oxygen Poisoning: y &lt; y</a:t>
            </a:r>
            <a:r>
              <a:rPr lang="en-GB" altLang="en-US" baseline="-25000">
                <a:ea typeface="ＭＳ Ｐゴシック" charset="-128"/>
              </a:rPr>
              <a:t>1</a:t>
            </a:r>
            <a:endParaRPr lang="en-GB" altLang="en-US">
              <a:ea typeface="ＭＳ Ｐゴシック" charset="-128"/>
            </a:endParaRPr>
          </a:p>
        </p:txBody>
      </p:sp>
      <p:pic>
        <p:nvPicPr>
          <p:cNvPr id="80899" name="Picture 3" descr="oxygen-poiso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28800"/>
            <a:ext cx="402590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r>
              <a:rPr lang="en-US" dirty="0"/>
              <a:t>Oxygen Poisoning</a:t>
            </a:r>
          </a:p>
        </p:txBody>
      </p:sp>
      <p:pic>
        <p:nvPicPr>
          <p:cNvPr id="5" name="zbgoxyge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1916832"/>
            <a:ext cx="4114800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0356C3-3F0E-A240-8075-E5CB8BD7FE96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04248" y="2060849"/>
            <a:ext cx="1728192" cy="523220"/>
          </a:xfrm>
          <a:prstGeom prst="rect">
            <a:avLst/>
          </a:prstGeom>
          <a:solidFill>
            <a:srgbClr val="FBFF9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y = 0.36</a:t>
            </a:r>
          </a:p>
        </p:txBody>
      </p:sp>
    </p:spTree>
    <p:extLst>
      <p:ext uri="{BB962C8B-B14F-4D97-AF65-F5344CB8AC3E}">
        <p14:creationId xmlns:p14="http://schemas.microsoft.com/office/powerpoint/2010/main" val="20708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CB9587-A289-8141-A018-53D2317EBD9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603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Topics Covered on Days 5-7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569325" cy="3460750"/>
          </a:xfrm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i="1">
                <a:ea typeface="ＭＳ Ｐゴシック" charset="-128"/>
              </a:rPr>
              <a:t>Day 5</a:t>
            </a:r>
            <a:r>
              <a:rPr lang="en-US" altLang="en-US" sz="2800">
                <a:ea typeface="ＭＳ Ｐゴシック" charset="-128"/>
              </a:rPr>
              <a:t>: Programming GPUs with CUDA; CUDA device memory architecture; simple programming examples.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>
                <a:ea typeface="ＭＳ Ｐゴシック" charset="-128"/>
              </a:rPr>
              <a:t>Day 6</a:t>
            </a:r>
            <a:r>
              <a:rPr lang="en-US" altLang="en-US" sz="2800">
                <a:ea typeface="ＭＳ Ｐゴシック" charset="-128"/>
              </a:rPr>
              <a:t>: Dynamic communication and the molecular dynamics example; irregular computations; the WaTor simulation.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>
                <a:solidFill>
                  <a:srgbClr val="FF0000"/>
                </a:solidFill>
                <a:ea typeface="ＭＳ Ｐゴシック" charset="-128"/>
              </a:rPr>
              <a:t>Day 7</a:t>
            </a:r>
            <a:r>
              <a:rPr lang="en-US" altLang="en-US" sz="2800">
                <a:solidFill>
                  <a:srgbClr val="FF0000"/>
                </a:solidFill>
                <a:ea typeface="ＭＳ Ｐゴシック" charset="-128"/>
              </a:rPr>
              <a:t>: </a:t>
            </a:r>
            <a:r>
              <a:rPr lang="en-US" altLang="en-US" sz="2800" i="1">
                <a:solidFill>
                  <a:srgbClr val="FF0000"/>
                </a:solidFill>
                <a:ea typeface="ＭＳ Ｐゴシック" charset="-128"/>
              </a:rPr>
              <a:t>Load balancing strategies; block-cyclic data distribution, surface catalysis model.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</a:t>
            </a:r>
            <a:r>
              <a:rPr lang="en-US" dirty="0"/>
              <a:t>Poisoning</a:t>
            </a:r>
          </a:p>
        </p:txBody>
      </p:sp>
      <p:pic>
        <p:nvPicPr>
          <p:cNvPr id="5" name="zbgc0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2060849"/>
            <a:ext cx="4114800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0356C3-3F0E-A240-8075-E5CB8BD7FE96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04248" y="2060849"/>
            <a:ext cx="1728192" cy="523220"/>
          </a:xfrm>
          <a:prstGeom prst="rect">
            <a:avLst/>
          </a:prstGeom>
          <a:solidFill>
            <a:srgbClr val="FBFF9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y = 0.53</a:t>
            </a:r>
          </a:p>
        </p:txBody>
      </p:sp>
    </p:spTree>
    <p:extLst>
      <p:ext uri="{BB962C8B-B14F-4D97-AF65-F5344CB8AC3E}">
        <p14:creationId xmlns:p14="http://schemas.microsoft.com/office/powerpoint/2010/main" val="1461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0356C3-3F0E-A240-8075-E5CB8BD7FE96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04248" y="2060849"/>
            <a:ext cx="1728192" cy="523220"/>
          </a:xfrm>
          <a:prstGeom prst="rect">
            <a:avLst/>
          </a:prstGeom>
          <a:solidFill>
            <a:srgbClr val="FBFF9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y = 0.525</a:t>
            </a:r>
          </a:p>
        </p:txBody>
      </p:sp>
      <p:pic>
        <p:nvPicPr>
          <p:cNvPr id="7" name="zbgsteadystat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2060849"/>
            <a:ext cx="4114800" cy="4114800"/>
          </a:xfrm>
        </p:spPr>
      </p:pic>
    </p:spTree>
    <p:extLst>
      <p:ext uri="{BB962C8B-B14F-4D97-AF65-F5344CB8AC3E}">
        <p14:creationId xmlns:p14="http://schemas.microsoft.com/office/powerpoint/2010/main" val="133479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D35374-BCCB-A143-92DF-0AC9D71A97C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Main Issues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MPI used – user-defined datatypes were important in performing communication.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There is a trade-off between load imbalance and communication.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A block-cyclic data distribution is used.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Performance can be modelled.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AAEBA7-5E49-DA4E-A990-6027EFAAB35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37600" cy="114300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Block-Cyclic Data Distribution</a:t>
            </a:r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33528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Block-cyclic 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distribution improves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load balance by scattering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processes over the lattice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in a regular way.</a:t>
            </a:r>
          </a:p>
        </p:txBody>
      </p:sp>
      <p:sp>
        <p:nvSpPr>
          <p:cNvPr id="84996" name="Text Box 5"/>
          <p:cNvSpPr txBox="1">
            <a:spLocks noChangeArrowheads="1"/>
          </p:cNvSpPr>
          <p:nvPr/>
        </p:nvSpPr>
        <p:spPr bwMode="auto">
          <a:xfrm>
            <a:off x="457200" y="4343400"/>
            <a:ext cx="2613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Block size is k</a:t>
            </a:r>
            <a:r>
              <a:rPr lang="en-GB" altLang="en-US" sz="2800" baseline="-20000"/>
              <a:t>r</a:t>
            </a:r>
            <a:r>
              <a:rPr lang="en-GB" altLang="en-US" sz="2400"/>
              <a:t> x k</a:t>
            </a:r>
            <a:r>
              <a:rPr lang="en-GB" altLang="en-US" sz="2800" baseline="-20000"/>
              <a:t>c</a:t>
            </a:r>
            <a:endParaRPr lang="en-GB" altLang="en-US" sz="2400"/>
          </a:p>
        </p:txBody>
      </p:sp>
      <p:grpSp>
        <p:nvGrpSpPr>
          <p:cNvPr id="84997" name="Group 2"/>
          <p:cNvGrpSpPr>
            <a:grpSpLocks/>
          </p:cNvGrpSpPr>
          <p:nvPr/>
        </p:nvGrpSpPr>
        <p:grpSpPr bwMode="auto">
          <a:xfrm>
            <a:off x="3867150" y="1516063"/>
            <a:ext cx="5053013" cy="4719637"/>
            <a:chOff x="575" y="863"/>
            <a:chExt cx="3457" cy="3457"/>
          </a:xfrm>
        </p:grpSpPr>
        <p:grpSp>
          <p:nvGrpSpPr>
            <p:cNvPr id="84998" name="Group 3"/>
            <p:cNvGrpSpPr>
              <a:grpSpLocks/>
            </p:cNvGrpSpPr>
            <p:nvPr/>
          </p:nvGrpSpPr>
          <p:grpSpPr bwMode="auto">
            <a:xfrm>
              <a:off x="575" y="863"/>
              <a:ext cx="1153" cy="1153"/>
              <a:chOff x="863" y="1439"/>
              <a:chExt cx="1153" cy="1153"/>
            </a:xfrm>
          </p:grpSpPr>
          <p:sp>
            <p:nvSpPr>
              <p:cNvPr id="85145" name="Rectangle 4"/>
              <p:cNvSpPr>
                <a:spLocks noChangeArrowheads="1"/>
              </p:cNvSpPr>
              <p:nvPr/>
            </p:nvSpPr>
            <p:spPr bwMode="auto">
              <a:xfrm>
                <a:off x="863" y="1439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(0,0)</a:t>
                </a:r>
              </a:p>
            </p:txBody>
          </p:sp>
          <p:sp>
            <p:nvSpPr>
              <p:cNvPr id="85146" name="Rectangle 5"/>
              <p:cNvSpPr>
                <a:spLocks noChangeArrowheads="1"/>
              </p:cNvSpPr>
              <p:nvPr/>
            </p:nvSpPr>
            <p:spPr bwMode="auto">
              <a:xfrm>
                <a:off x="1151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(0,1)</a:t>
                </a:r>
              </a:p>
            </p:txBody>
          </p:sp>
          <p:sp>
            <p:nvSpPr>
              <p:cNvPr id="85147" name="Rectangle 6"/>
              <p:cNvSpPr>
                <a:spLocks noChangeArrowheads="1"/>
              </p:cNvSpPr>
              <p:nvPr/>
            </p:nvSpPr>
            <p:spPr bwMode="auto">
              <a:xfrm>
                <a:off x="1439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(0,2)</a:t>
                </a:r>
              </a:p>
            </p:txBody>
          </p:sp>
          <p:sp>
            <p:nvSpPr>
              <p:cNvPr id="85148" name="Rectangle 7"/>
              <p:cNvSpPr>
                <a:spLocks noChangeArrowheads="1"/>
              </p:cNvSpPr>
              <p:nvPr/>
            </p:nvSpPr>
            <p:spPr bwMode="auto">
              <a:xfrm>
                <a:off x="1727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(0,3)</a:t>
                </a:r>
              </a:p>
            </p:txBody>
          </p:sp>
          <p:grpSp>
            <p:nvGrpSpPr>
              <p:cNvPr id="85149" name="Group 8"/>
              <p:cNvGrpSpPr>
                <a:grpSpLocks/>
              </p:cNvGrpSpPr>
              <p:nvPr/>
            </p:nvGrpSpPr>
            <p:grpSpPr bwMode="auto">
              <a:xfrm>
                <a:off x="864" y="1728"/>
                <a:ext cx="1152" cy="288"/>
                <a:chOff x="864" y="1728"/>
                <a:chExt cx="1152" cy="288"/>
              </a:xfrm>
            </p:grpSpPr>
            <p:sp>
              <p:nvSpPr>
                <p:cNvPr id="85158" name="Rectangle 9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(1,0)</a:t>
                  </a:r>
                </a:p>
              </p:txBody>
            </p:sp>
            <p:sp>
              <p:nvSpPr>
                <p:cNvPr id="85159" name="Rectangle 10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(1,1)</a:t>
                  </a:r>
                </a:p>
              </p:txBody>
            </p:sp>
            <p:sp>
              <p:nvSpPr>
                <p:cNvPr id="85160" name="Rectangle 11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(1,2)</a:t>
                  </a:r>
                </a:p>
              </p:txBody>
            </p:sp>
            <p:sp>
              <p:nvSpPr>
                <p:cNvPr id="85161" name="Rectangle 12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(1,3)</a:t>
                  </a:r>
                </a:p>
              </p:txBody>
            </p:sp>
          </p:grpSp>
          <p:sp>
            <p:nvSpPr>
              <p:cNvPr id="85150" name="Rectangle 13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(2,0)</a:t>
                </a:r>
              </a:p>
            </p:txBody>
          </p:sp>
          <p:sp>
            <p:nvSpPr>
              <p:cNvPr id="85151" name="Rectangle 14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(2,1)</a:t>
                </a:r>
              </a:p>
            </p:txBody>
          </p:sp>
          <p:sp>
            <p:nvSpPr>
              <p:cNvPr id="85152" name="Rectangle 15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(2,2)</a:t>
                </a:r>
              </a:p>
            </p:txBody>
          </p:sp>
          <p:sp>
            <p:nvSpPr>
              <p:cNvPr id="85153" name="Rectangle 16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(2,3)</a:t>
                </a:r>
              </a:p>
            </p:txBody>
          </p:sp>
          <p:sp>
            <p:nvSpPr>
              <p:cNvPr id="85154" name="Rectangle 17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(3,0)</a:t>
                </a:r>
              </a:p>
            </p:txBody>
          </p:sp>
          <p:sp>
            <p:nvSpPr>
              <p:cNvPr id="85155" name="Rectangle 18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(3,1)</a:t>
                </a:r>
              </a:p>
            </p:txBody>
          </p:sp>
          <p:sp>
            <p:nvSpPr>
              <p:cNvPr id="85156" name="Rectangle 19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(3,2)</a:t>
                </a:r>
              </a:p>
            </p:txBody>
          </p:sp>
          <p:sp>
            <p:nvSpPr>
              <p:cNvPr id="85157" name="Rectangle 20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(3,3)</a:t>
                </a:r>
              </a:p>
            </p:txBody>
          </p:sp>
        </p:grpSp>
        <p:grpSp>
          <p:nvGrpSpPr>
            <p:cNvPr id="84999" name="Group 21"/>
            <p:cNvGrpSpPr>
              <a:grpSpLocks/>
            </p:cNvGrpSpPr>
            <p:nvPr/>
          </p:nvGrpSpPr>
          <p:grpSpPr bwMode="auto">
            <a:xfrm>
              <a:off x="1727" y="863"/>
              <a:ext cx="1153" cy="1153"/>
              <a:chOff x="863" y="1439"/>
              <a:chExt cx="1153" cy="1153"/>
            </a:xfrm>
          </p:grpSpPr>
          <p:sp>
            <p:nvSpPr>
              <p:cNvPr id="85128" name="Rectangle 22"/>
              <p:cNvSpPr>
                <a:spLocks noChangeArrowheads="1"/>
              </p:cNvSpPr>
              <p:nvPr/>
            </p:nvSpPr>
            <p:spPr bwMode="auto">
              <a:xfrm>
                <a:off x="863" y="1439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(0,0)</a:t>
                </a:r>
              </a:p>
            </p:txBody>
          </p:sp>
          <p:sp>
            <p:nvSpPr>
              <p:cNvPr id="85129" name="Rectangle 23"/>
              <p:cNvSpPr>
                <a:spLocks noChangeArrowheads="1"/>
              </p:cNvSpPr>
              <p:nvPr/>
            </p:nvSpPr>
            <p:spPr bwMode="auto">
              <a:xfrm>
                <a:off x="1151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(0,1)</a:t>
                </a:r>
              </a:p>
            </p:txBody>
          </p:sp>
          <p:sp>
            <p:nvSpPr>
              <p:cNvPr id="85130" name="Rectangle 24"/>
              <p:cNvSpPr>
                <a:spLocks noChangeArrowheads="1"/>
              </p:cNvSpPr>
              <p:nvPr/>
            </p:nvSpPr>
            <p:spPr bwMode="auto">
              <a:xfrm>
                <a:off x="1439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(0,2)</a:t>
                </a:r>
              </a:p>
            </p:txBody>
          </p:sp>
          <p:sp>
            <p:nvSpPr>
              <p:cNvPr id="85131" name="Rectangle 25"/>
              <p:cNvSpPr>
                <a:spLocks noChangeArrowheads="1"/>
              </p:cNvSpPr>
              <p:nvPr/>
            </p:nvSpPr>
            <p:spPr bwMode="auto">
              <a:xfrm>
                <a:off x="1727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(0,3)</a:t>
                </a:r>
              </a:p>
            </p:txBody>
          </p:sp>
          <p:grpSp>
            <p:nvGrpSpPr>
              <p:cNvPr id="85132" name="Group 26"/>
              <p:cNvGrpSpPr>
                <a:grpSpLocks/>
              </p:cNvGrpSpPr>
              <p:nvPr/>
            </p:nvGrpSpPr>
            <p:grpSpPr bwMode="auto">
              <a:xfrm>
                <a:off x="864" y="1728"/>
                <a:ext cx="1152" cy="288"/>
                <a:chOff x="864" y="1728"/>
                <a:chExt cx="1152" cy="288"/>
              </a:xfrm>
            </p:grpSpPr>
            <p:sp>
              <p:nvSpPr>
                <p:cNvPr id="85141" name="Rectangle 27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(1,0)</a:t>
                  </a:r>
                </a:p>
              </p:txBody>
            </p:sp>
            <p:sp>
              <p:nvSpPr>
                <p:cNvPr id="85142" name="Rectangle 28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(1,1)</a:t>
                  </a:r>
                </a:p>
              </p:txBody>
            </p:sp>
            <p:sp>
              <p:nvSpPr>
                <p:cNvPr id="85143" name="Rectangle 29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(1,2)</a:t>
                  </a:r>
                </a:p>
              </p:txBody>
            </p:sp>
            <p:sp>
              <p:nvSpPr>
                <p:cNvPr id="85144" name="Rectangle 30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(1,3)</a:t>
                  </a:r>
                </a:p>
              </p:txBody>
            </p:sp>
          </p:grpSp>
          <p:sp>
            <p:nvSpPr>
              <p:cNvPr id="85133" name="Rectangle 31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(2,0)</a:t>
                </a:r>
              </a:p>
            </p:txBody>
          </p:sp>
          <p:sp>
            <p:nvSpPr>
              <p:cNvPr id="85134" name="Rectangle 32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(2,1)</a:t>
                </a:r>
              </a:p>
            </p:txBody>
          </p:sp>
          <p:sp>
            <p:nvSpPr>
              <p:cNvPr id="85135" name="Rectangle 33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(2,2)</a:t>
                </a:r>
              </a:p>
            </p:txBody>
          </p:sp>
          <p:sp>
            <p:nvSpPr>
              <p:cNvPr id="85136" name="Rectangle 34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(2,3)</a:t>
                </a:r>
              </a:p>
            </p:txBody>
          </p:sp>
          <p:sp>
            <p:nvSpPr>
              <p:cNvPr id="85137" name="Rectangle 35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(3,0)</a:t>
                </a:r>
              </a:p>
            </p:txBody>
          </p:sp>
          <p:sp>
            <p:nvSpPr>
              <p:cNvPr id="85138" name="Rectangle 36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(3,1)</a:t>
                </a:r>
              </a:p>
            </p:txBody>
          </p:sp>
          <p:sp>
            <p:nvSpPr>
              <p:cNvPr id="85139" name="Rectangle 37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(3,2)</a:t>
                </a:r>
              </a:p>
            </p:txBody>
          </p:sp>
          <p:sp>
            <p:nvSpPr>
              <p:cNvPr id="85140" name="Rectangle 38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(3,3)</a:t>
                </a:r>
              </a:p>
            </p:txBody>
          </p:sp>
        </p:grpSp>
        <p:grpSp>
          <p:nvGrpSpPr>
            <p:cNvPr id="85000" name="Group 39"/>
            <p:cNvGrpSpPr>
              <a:grpSpLocks/>
            </p:cNvGrpSpPr>
            <p:nvPr/>
          </p:nvGrpSpPr>
          <p:grpSpPr bwMode="auto">
            <a:xfrm>
              <a:off x="2879" y="863"/>
              <a:ext cx="1153" cy="1153"/>
              <a:chOff x="863" y="1439"/>
              <a:chExt cx="1153" cy="1153"/>
            </a:xfrm>
          </p:grpSpPr>
          <p:sp>
            <p:nvSpPr>
              <p:cNvPr id="85111" name="Rectangle 40"/>
              <p:cNvSpPr>
                <a:spLocks noChangeArrowheads="1"/>
              </p:cNvSpPr>
              <p:nvPr/>
            </p:nvSpPr>
            <p:spPr bwMode="auto">
              <a:xfrm>
                <a:off x="863" y="1439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(0,0)</a:t>
                </a:r>
              </a:p>
            </p:txBody>
          </p:sp>
          <p:sp>
            <p:nvSpPr>
              <p:cNvPr id="85112" name="Rectangle 41"/>
              <p:cNvSpPr>
                <a:spLocks noChangeArrowheads="1"/>
              </p:cNvSpPr>
              <p:nvPr/>
            </p:nvSpPr>
            <p:spPr bwMode="auto">
              <a:xfrm>
                <a:off x="1151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(0,1)</a:t>
                </a:r>
              </a:p>
            </p:txBody>
          </p:sp>
          <p:sp>
            <p:nvSpPr>
              <p:cNvPr id="85113" name="Rectangle 42"/>
              <p:cNvSpPr>
                <a:spLocks noChangeArrowheads="1"/>
              </p:cNvSpPr>
              <p:nvPr/>
            </p:nvSpPr>
            <p:spPr bwMode="auto">
              <a:xfrm>
                <a:off x="1439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(0,2)</a:t>
                </a:r>
              </a:p>
            </p:txBody>
          </p:sp>
          <p:sp>
            <p:nvSpPr>
              <p:cNvPr id="85114" name="Rectangle 43"/>
              <p:cNvSpPr>
                <a:spLocks noChangeArrowheads="1"/>
              </p:cNvSpPr>
              <p:nvPr/>
            </p:nvSpPr>
            <p:spPr bwMode="auto">
              <a:xfrm>
                <a:off x="1727" y="1439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(0,3)</a:t>
                </a:r>
              </a:p>
            </p:txBody>
          </p:sp>
          <p:grpSp>
            <p:nvGrpSpPr>
              <p:cNvPr id="85115" name="Group 44"/>
              <p:cNvGrpSpPr>
                <a:grpSpLocks/>
              </p:cNvGrpSpPr>
              <p:nvPr/>
            </p:nvGrpSpPr>
            <p:grpSpPr bwMode="auto">
              <a:xfrm>
                <a:off x="864" y="1728"/>
                <a:ext cx="1152" cy="288"/>
                <a:chOff x="864" y="1728"/>
                <a:chExt cx="1152" cy="288"/>
              </a:xfrm>
            </p:grpSpPr>
            <p:sp>
              <p:nvSpPr>
                <p:cNvPr id="85124" name="Rectangle 45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(1,0)</a:t>
                  </a:r>
                </a:p>
              </p:txBody>
            </p:sp>
            <p:sp>
              <p:nvSpPr>
                <p:cNvPr id="85125" name="Rectangle 46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(1,1)</a:t>
                  </a:r>
                </a:p>
              </p:txBody>
            </p:sp>
            <p:sp>
              <p:nvSpPr>
                <p:cNvPr id="85126" name="Rectangle 47"/>
                <p:cNvSpPr>
                  <a:spLocks noChangeArrowheads="1"/>
                </p:cNvSpPr>
                <p:nvPr/>
              </p:nvSpPr>
              <p:spPr bwMode="auto">
                <a:xfrm>
                  <a:off x="1440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(1,2)</a:t>
                  </a:r>
                </a:p>
              </p:txBody>
            </p:sp>
            <p:sp>
              <p:nvSpPr>
                <p:cNvPr id="85127" name="Rectangle 48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(1,3)</a:t>
                  </a:r>
                </a:p>
              </p:txBody>
            </p:sp>
          </p:grpSp>
          <p:sp>
            <p:nvSpPr>
              <p:cNvPr id="85116" name="Rectangle 49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(2,0)</a:t>
                </a:r>
              </a:p>
            </p:txBody>
          </p:sp>
          <p:sp>
            <p:nvSpPr>
              <p:cNvPr id="85117" name="Rectangle 50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(2,1)</a:t>
                </a:r>
              </a:p>
            </p:txBody>
          </p:sp>
          <p:sp>
            <p:nvSpPr>
              <p:cNvPr id="85118" name="Rectangle 51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(2,2)</a:t>
                </a:r>
              </a:p>
            </p:txBody>
          </p:sp>
          <p:sp>
            <p:nvSpPr>
              <p:cNvPr id="85119" name="Rectangle 52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(2,3)</a:t>
                </a:r>
              </a:p>
            </p:txBody>
          </p:sp>
          <p:sp>
            <p:nvSpPr>
              <p:cNvPr id="85120" name="Rectangle 53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(3,0)</a:t>
                </a:r>
              </a:p>
            </p:txBody>
          </p:sp>
          <p:sp>
            <p:nvSpPr>
              <p:cNvPr id="85121" name="Rectangle 54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(3,1)</a:t>
                </a:r>
              </a:p>
            </p:txBody>
          </p:sp>
          <p:sp>
            <p:nvSpPr>
              <p:cNvPr id="85122" name="Rectangle 55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(3,2)</a:t>
                </a:r>
              </a:p>
            </p:txBody>
          </p:sp>
          <p:sp>
            <p:nvSpPr>
              <p:cNvPr id="85123" name="Rectangle 56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1600"/>
                  <a:t>(3,3)</a:t>
                </a:r>
              </a:p>
            </p:txBody>
          </p:sp>
        </p:grpSp>
        <p:grpSp>
          <p:nvGrpSpPr>
            <p:cNvPr id="85001" name="Group 57"/>
            <p:cNvGrpSpPr>
              <a:grpSpLocks/>
            </p:cNvGrpSpPr>
            <p:nvPr/>
          </p:nvGrpSpPr>
          <p:grpSpPr bwMode="auto">
            <a:xfrm>
              <a:off x="575" y="2015"/>
              <a:ext cx="3457" cy="1153"/>
              <a:chOff x="575" y="2015"/>
              <a:chExt cx="3457" cy="1153"/>
            </a:xfrm>
          </p:grpSpPr>
          <p:grpSp>
            <p:nvGrpSpPr>
              <p:cNvPr id="85057" name="Group 58"/>
              <p:cNvGrpSpPr>
                <a:grpSpLocks/>
              </p:cNvGrpSpPr>
              <p:nvPr/>
            </p:nvGrpSpPr>
            <p:grpSpPr bwMode="auto">
              <a:xfrm>
                <a:off x="1727" y="2015"/>
                <a:ext cx="1153" cy="1153"/>
                <a:chOff x="863" y="1439"/>
                <a:chExt cx="1153" cy="1153"/>
              </a:xfrm>
            </p:grpSpPr>
            <p:sp>
              <p:nvSpPr>
                <p:cNvPr id="85094" name="Rectangle 59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85095" name="Rectangle 60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85096" name="Rectangle 61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85097" name="Rectangle 62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85098" name="Group 63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85107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85108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85109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85110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85099" name="Rectangle 68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85100" name="Rectangle 69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85101" name="Rectangle 70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85102" name="Rectangle 71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85103" name="Rectangle 72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85104" name="Rectangle 73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85105" name="Rectangle 74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85106" name="Rectangle 75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85058" name="Group 76"/>
              <p:cNvGrpSpPr>
                <a:grpSpLocks/>
              </p:cNvGrpSpPr>
              <p:nvPr/>
            </p:nvGrpSpPr>
            <p:grpSpPr bwMode="auto">
              <a:xfrm>
                <a:off x="575" y="2015"/>
                <a:ext cx="1153" cy="1153"/>
                <a:chOff x="863" y="1439"/>
                <a:chExt cx="1153" cy="1153"/>
              </a:xfrm>
            </p:grpSpPr>
            <p:sp>
              <p:nvSpPr>
                <p:cNvPr id="85077" name="Rectangle 77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85078" name="Rectangle 78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85079" name="Rectangle 79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85080" name="Rectangle 80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85081" name="Group 81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85090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85091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85092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85093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85082" name="Rectangle 91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85083" name="Rectangle 92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85084" name="Rectangle 93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85085" name="Rectangle 94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85086" name="Rectangle 95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85087" name="Rectangle 96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85088" name="Rectangle 97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85089" name="Rectangle 98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85059" name="Group 94"/>
              <p:cNvGrpSpPr>
                <a:grpSpLocks/>
              </p:cNvGrpSpPr>
              <p:nvPr/>
            </p:nvGrpSpPr>
            <p:grpSpPr bwMode="auto">
              <a:xfrm>
                <a:off x="2879" y="2015"/>
                <a:ext cx="1153" cy="1153"/>
                <a:chOff x="863" y="1439"/>
                <a:chExt cx="1153" cy="1153"/>
              </a:xfrm>
            </p:grpSpPr>
            <p:sp>
              <p:nvSpPr>
                <p:cNvPr id="85060" name="Rectangle 95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85061" name="Rectangle 96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85062" name="Rectangle 97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85063" name="Rectangle 98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85064" name="Group 99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85073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85074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8507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8507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85065" name="Rectangle 104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85066" name="Rectangle 105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85067" name="Rectangle 106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85068" name="Rectangle 107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85069" name="Rectangle 108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85070" name="Rectangle 109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85071" name="Rectangle 110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85072" name="Rectangle 111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</p:grpSp>
        <p:grpSp>
          <p:nvGrpSpPr>
            <p:cNvPr id="85002" name="Group 112"/>
            <p:cNvGrpSpPr>
              <a:grpSpLocks/>
            </p:cNvGrpSpPr>
            <p:nvPr/>
          </p:nvGrpSpPr>
          <p:grpSpPr bwMode="auto">
            <a:xfrm>
              <a:off x="575" y="3167"/>
              <a:ext cx="3457" cy="1153"/>
              <a:chOff x="575" y="2015"/>
              <a:chExt cx="3457" cy="1153"/>
            </a:xfrm>
          </p:grpSpPr>
          <p:grpSp>
            <p:nvGrpSpPr>
              <p:cNvPr id="85003" name="Group 113"/>
              <p:cNvGrpSpPr>
                <a:grpSpLocks/>
              </p:cNvGrpSpPr>
              <p:nvPr/>
            </p:nvGrpSpPr>
            <p:grpSpPr bwMode="auto">
              <a:xfrm>
                <a:off x="1727" y="2015"/>
                <a:ext cx="1153" cy="1153"/>
                <a:chOff x="863" y="1439"/>
                <a:chExt cx="1153" cy="1153"/>
              </a:xfrm>
            </p:grpSpPr>
            <p:sp>
              <p:nvSpPr>
                <p:cNvPr id="85040" name="Rectangle 114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85041" name="Rectangle 115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85042" name="Rectangle 116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85043" name="Rectangle 117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85044" name="Group 118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8505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8505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8505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85056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85045" name="Rectangle 123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85046" name="Rectangle 124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85047" name="Rectangle 125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85048" name="Rectangle 126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85049" name="Rectangle 127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85050" name="Rectangle 128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85051" name="Rectangle 129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85052" name="Rectangle 130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85004" name="Group 131"/>
              <p:cNvGrpSpPr>
                <a:grpSpLocks/>
              </p:cNvGrpSpPr>
              <p:nvPr/>
            </p:nvGrpSpPr>
            <p:grpSpPr bwMode="auto">
              <a:xfrm>
                <a:off x="575" y="2015"/>
                <a:ext cx="1153" cy="1153"/>
                <a:chOff x="863" y="1439"/>
                <a:chExt cx="1153" cy="1153"/>
              </a:xfrm>
            </p:grpSpPr>
            <p:sp>
              <p:nvSpPr>
                <p:cNvPr id="85023" name="Rectangle 132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85024" name="Rectangle 133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85025" name="Rectangle 134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8502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85027" name="Group 136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85036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85037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85038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85039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85028" name="Rectangle 141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85029" name="Rectangle 142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85030" name="Rectangle 143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85031" name="Rectangle 144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85032" name="Rectangle 145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85033" name="Rectangle 146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85034" name="Rectangle 147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85035" name="Rectangle 148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  <p:grpSp>
            <p:nvGrpSpPr>
              <p:cNvPr id="85005" name="Group 149"/>
              <p:cNvGrpSpPr>
                <a:grpSpLocks/>
              </p:cNvGrpSpPr>
              <p:nvPr/>
            </p:nvGrpSpPr>
            <p:grpSpPr bwMode="auto">
              <a:xfrm>
                <a:off x="2879" y="2015"/>
                <a:ext cx="1153" cy="1153"/>
                <a:chOff x="863" y="1439"/>
                <a:chExt cx="1153" cy="1153"/>
              </a:xfrm>
            </p:grpSpPr>
            <p:sp>
              <p:nvSpPr>
                <p:cNvPr id="85006" name="Rectangle 150"/>
                <p:cNvSpPr>
                  <a:spLocks noChangeArrowheads="1"/>
                </p:cNvSpPr>
                <p:nvPr/>
              </p:nvSpPr>
              <p:spPr bwMode="auto">
                <a:xfrm>
                  <a:off x="863" y="1439"/>
                  <a:ext cx="28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(0,0)</a:t>
                  </a:r>
                </a:p>
              </p:txBody>
            </p:sp>
            <p:sp>
              <p:nvSpPr>
                <p:cNvPr id="85007" name="Rectangle 151"/>
                <p:cNvSpPr>
                  <a:spLocks noChangeArrowheads="1"/>
                </p:cNvSpPr>
                <p:nvPr/>
              </p:nvSpPr>
              <p:spPr bwMode="auto">
                <a:xfrm>
                  <a:off x="1151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(0,1)</a:t>
                  </a:r>
                </a:p>
              </p:txBody>
            </p:sp>
            <p:sp>
              <p:nvSpPr>
                <p:cNvPr id="85008" name="Rectangle 152"/>
                <p:cNvSpPr>
                  <a:spLocks noChangeArrowheads="1"/>
                </p:cNvSpPr>
                <p:nvPr/>
              </p:nvSpPr>
              <p:spPr bwMode="auto">
                <a:xfrm>
                  <a:off x="1439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(0,2)</a:t>
                  </a:r>
                </a:p>
              </p:txBody>
            </p:sp>
            <p:sp>
              <p:nvSpPr>
                <p:cNvPr id="85009" name="Rectangle 153"/>
                <p:cNvSpPr>
                  <a:spLocks noChangeArrowheads="1"/>
                </p:cNvSpPr>
                <p:nvPr/>
              </p:nvSpPr>
              <p:spPr bwMode="auto">
                <a:xfrm>
                  <a:off x="1727" y="1439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(0,3)</a:t>
                  </a:r>
                </a:p>
              </p:txBody>
            </p:sp>
            <p:grpSp>
              <p:nvGrpSpPr>
                <p:cNvPr id="85010" name="Group 154"/>
                <p:cNvGrpSpPr>
                  <a:grpSpLocks/>
                </p:cNvGrpSpPr>
                <p:nvPr/>
              </p:nvGrpSpPr>
              <p:grpSpPr bwMode="auto">
                <a:xfrm>
                  <a:off x="864" y="1728"/>
                  <a:ext cx="1152" cy="288"/>
                  <a:chOff x="864" y="1728"/>
                  <a:chExt cx="1152" cy="288"/>
                </a:xfrm>
              </p:grpSpPr>
              <p:sp>
                <p:nvSpPr>
                  <p:cNvPr id="85019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(1,0)</a:t>
                    </a:r>
                  </a:p>
                </p:txBody>
              </p:sp>
              <p:sp>
                <p:nvSpPr>
                  <p:cNvPr id="85020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(1,1)</a:t>
                    </a:r>
                  </a:p>
                </p:txBody>
              </p:sp>
              <p:sp>
                <p:nvSpPr>
                  <p:cNvPr id="85021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(1,2)</a:t>
                    </a:r>
                  </a:p>
                </p:txBody>
              </p:sp>
              <p:sp>
                <p:nvSpPr>
                  <p:cNvPr id="85022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1728" y="1728"/>
                    <a:ext cx="288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  <a:ea typeface="ＭＳ Ｐゴシック" charset="-128"/>
                      </a:defRPr>
                    </a:lvl9pPr>
                  </a:lstStyle>
                  <a:p>
                    <a:pPr algn="ctr" eaLnBrk="1" hangingPunct="1">
                      <a:buFontTx/>
                      <a:buNone/>
                    </a:pPr>
                    <a:r>
                      <a:rPr lang="en-US" altLang="en-US" sz="1600"/>
                      <a:t>(1,3)</a:t>
                    </a:r>
                  </a:p>
                </p:txBody>
              </p:sp>
            </p:grpSp>
            <p:sp>
              <p:nvSpPr>
                <p:cNvPr id="85011" name="Rectangle 159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(2,0)</a:t>
                  </a:r>
                </a:p>
              </p:txBody>
            </p:sp>
            <p:sp>
              <p:nvSpPr>
                <p:cNvPr id="85012" name="Rectangle 160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(2,1)</a:t>
                  </a:r>
                </a:p>
              </p:txBody>
            </p:sp>
            <p:sp>
              <p:nvSpPr>
                <p:cNvPr id="85013" name="Rectangle 161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(2,2)</a:t>
                  </a:r>
                </a:p>
              </p:txBody>
            </p:sp>
            <p:sp>
              <p:nvSpPr>
                <p:cNvPr id="85014" name="Rectangle 162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(2,3)</a:t>
                  </a:r>
                </a:p>
              </p:txBody>
            </p:sp>
            <p:sp>
              <p:nvSpPr>
                <p:cNvPr id="85015" name="Rectangle 163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(3,0)</a:t>
                  </a:r>
                </a:p>
              </p:txBody>
            </p:sp>
            <p:sp>
              <p:nvSpPr>
                <p:cNvPr id="85016" name="Rectangle 164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(3,1)</a:t>
                  </a:r>
                </a:p>
              </p:txBody>
            </p:sp>
            <p:sp>
              <p:nvSpPr>
                <p:cNvPr id="85017" name="Rectangle 165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(3,2)</a:t>
                  </a:r>
                </a:p>
              </p:txBody>
            </p:sp>
            <p:sp>
              <p:nvSpPr>
                <p:cNvPr id="85018" name="Rectangle 166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288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r>
                    <a:rPr lang="en-US" altLang="en-US" sz="1600"/>
                    <a:t>(3,3)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A5D5A9-7C1F-624A-AB29-E3CD5D77355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Parallel Implementation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Processes need to communicate their boundary data to neighboring processes.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Sites within two sites from the boundary must be communicated.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Each process can generate random numbers independently.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160C1B-1A40-BB4C-8D16-27DD2729D8E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A Communication Strategy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Do a left shift: send leftmost 2 columns left while receiving from the right.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Do a right shift: send rightmost 2 columns right while receiving from the left.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Similarly for up shifts and down shifts.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After these 4 shifts have been done each process can update all its lattice sites.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321E15-8F77-CD40-BA52-E7DE24B4003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/>
          </a:p>
        </p:txBody>
      </p:sp>
      <p:sp>
        <p:nvSpPr>
          <p:cNvPr id="911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Communication Shifts</a:t>
            </a:r>
          </a:p>
        </p:txBody>
      </p:sp>
      <p:sp>
        <p:nvSpPr>
          <p:cNvPr id="327710" name="Text Box 30"/>
          <p:cNvSpPr txBox="1">
            <a:spLocks noChangeArrowheads="1"/>
          </p:cNvSpPr>
          <p:nvPr/>
        </p:nvSpPr>
        <p:spPr bwMode="auto">
          <a:xfrm>
            <a:off x="609600" y="2057400"/>
            <a:ext cx="168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1. Left shift.</a:t>
            </a:r>
          </a:p>
        </p:txBody>
      </p:sp>
      <p:sp>
        <p:nvSpPr>
          <p:cNvPr id="327731" name="Text Box 51"/>
          <p:cNvSpPr txBox="1">
            <a:spLocks noChangeArrowheads="1"/>
          </p:cNvSpPr>
          <p:nvPr/>
        </p:nvSpPr>
        <p:spPr bwMode="auto">
          <a:xfrm>
            <a:off x="609600" y="2514600"/>
            <a:ext cx="1858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2. Right shift.</a:t>
            </a:r>
          </a:p>
        </p:txBody>
      </p:sp>
      <p:sp>
        <p:nvSpPr>
          <p:cNvPr id="327732" name="Text Box 52"/>
          <p:cNvSpPr txBox="1">
            <a:spLocks noChangeArrowheads="1"/>
          </p:cNvSpPr>
          <p:nvPr/>
        </p:nvSpPr>
        <p:spPr bwMode="auto">
          <a:xfrm>
            <a:off x="609600" y="2971800"/>
            <a:ext cx="155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3. Up shift.</a:t>
            </a:r>
          </a:p>
        </p:txBody>
      </p:sp>
      <p:sp>
        <p:nvSpPr>
          <p:cNvPr id="327740" name="Text Box 60"/>
          <p:cNvSpPr txBox="1">
            <a:spLocks noChangeArrowheads="1"/>
          </p:cNvSpPr>
          <p:nvPr/>
        </p:nvSpPr>
        <p:spPr bwMode="auto">
          <a:xfrm>
            <a:off x="609600" y="3429000"/>
            <a:ext cx="1928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/>
              <a:t>4. Down shift.</a:t>
            </a:r>
          </a:p>
        </p:txBody>
      </p:sp>
      <p:sp>
        <p:nvSpPr>
          <p:cNvPr id="91143" name="Line 2"/>
          <p:cNvSpPr>
            <a:spLocks noChangeShapeType="1"/>
          </p:cNvSpPr>
          <p:nvPr/>
        </p:nvSpPr>
        <p:spPr bwMode="auto">
          <a:xfrm rot="5400000" flipV="1">
            <a:off x="4343400" y="2362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4" name="Rectangle 4"/>
          <p:cNvSpPr>
            <a:spLocks noChangeArrowheads="1"/>
          </p:cNvSpPr>
          <p:nvPr/>
        </p:nvSpPr>
        <p:spPr bwMode="auto">
          <a:xfrm rot="5400000">
            <a:off x="7223918" y="3818732"/>
            <a:ext cx="1554163" cy="457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91145" name="Line 5"/>
          <p:cNvSpPr>
            <a:spLocks noChangeShapeType="1"/>
          </p:cNvSpPr>
          <p:nvPr/>
        </p:nvSpPr>
        <p:spPr bwMode="auto">
          <a:xfrm rot="5400000" flipV="1">
            <a:off x="7848600" y="47990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6" name="Line 6"/>
          <p:cNvSpPr>
            <a:spLocks noChangeShapeType="1"/>
          </p:cNvSpPr>
          <p:nvPr/>
        </p:nvSpPr>
        <p:spPr bwMode="auto">
          <a:xfrm rot="5400000">
            <a:off x="6324600" y="4037013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7" name="Line 7"/>
          <p:cNvSpPr>
            <a:spLocks noChangeShapeType="1"/>
          </p:cNvSpPr>
          <p:nvPr/>
        </p:nvSpPr>
        <p:spPr bwMode="auto">
          <a:xfrm rot="5400000">
            <a:off x="6995319" y="4039394"/>
            <a:ext cx="1554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8" name="Line 8"/>
          <p:cNvSpPr>
            <a:spLocks noChangeShapeType="1"/>
          </p:cNvSpPr>
          <p:nvPr/>
        </p:nvSpPr>
        <p:spPr bwMode="auto">
          <a:xfrm rot="5400000">
            <a:off x="7999413" y="45878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9" name="Rectangle 9"/>
          <p:cNvSpPr>
            <a:spLocks noChangeArrowheads="1"/>
          </p:cNvSpPr>
          <p:nvPr/>
        </p:nvSpPr>
        <p:spPr bwMode="auto">
          <a:xfrm>
            <a:off x="5314950" y="3259138"/>
            <a:ext cx="1554163" cy="15541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91150" name="Rectangle 10"/>
          <p:cNvSpPr>
            <a:spLocks noChangeArrowheads="1"/>
          </p:cNvSpPr>
          <p:nvPr/>
        </p:nvSpPr>
        <p:spPr bwMode="auto">
          <a:xfrm>
            <a:off x="4954588" y="2895600"/>
            <a:ext cx="2286000" cy="22860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91151" name="Rectangle 11"/>
          <p:cNvSpPr>
            <a:spLocks noChangeArrowheads="1"/>
          </p:cNvSpPr>
          <p:nvPr/>
        </p:nvSpPr>
        <p:spPr bwMode="auto">
          <a:xfrm>
            <a:off x="5314950" y="1981200"/>
            <a:ext cx="1554163" cy="381000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91152" name="Line 12"/>
          <p:cNvSpPr>
            <a:spLocks noChangeShapeType="1"/>
          </p:cNvSpPr>
          <p:nvPr/>
        </p:nvSpPr>
        <p:spPr bwMode="auto">
          <a:xfrm flipV="1">
            <a:off x="7240588" y="1981200"/>
            <a:ext cx="1587" cy="635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3" name="Line 13"/>
          <p:cNvSpPr>
            <a:spLocks noChangeShapeType="1"/>
          </p:cNvSpPr>
          <p:nvPr/>
        </p:nvSpPr>
        <p:spPr bwMode="auto">
          <a:xfrm flipV="1">
            <a:off x="4954588" y="1981200"/>
            <a:ext cx="1587" cy="635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4" name="Line 14"/>
          <p:cNvSpPr>
            <a:spLocks noChangeShapeType="1"/>
          </p:cNvSpPr>
          <p:nvPr/>
        </p:nvSpPr>
        <p:spPr bwMode="auto">
          <a:xfrm>
            <a:off x="4954588" y="2743200"/>
            <a:ext cx="22860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5" name="Line 15"/>
          <p:cNvSpPr>
            <a:spLocks noChangeShapeType="1"/>
          </p:cNvSpPr>
          <p:nvPr/>
        </p:nvSpPr>
        <p:spPr bwMode="auto">
          <a:xfrm>
            <a:off x="5314950" y="1981200"/>
            <a:ext cx="1588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6" name="Line 16"/>
          <p:cNvSpPr>
            <a:spLocks noChangeShapeType="1"/>
          </p:cNvSpPr>
          <p:nvPr/>
        </p:nvSpPr>
        <p:spPr bwMode="auto">
          <a:xfrm>
            <a:off x="5319713" y="2362200"/>
            <a:ext cx="155416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7" name="Line 17"/>
          <p:cNvSpPr>
            <a:spLocks noChangeShapeType="1"/>
          </p:cNvSpPr>
          <p:nvPr/>
        </p:nvSpPr>
        <p:spPr bwMode="auto">
          <a:xfrm>
            <a:off x="6869113" y="1981200"/>
            <a:ext cx="1587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8" name="Line 19"/>
          <p:cNvSpPr>
            <a:spLocks noChangeShapeType="1"/>
          </p:cNvSpPr>
          <p:nvPr/>
        </p:nvSpPr>
        <p:spPr bwMode="auto">
          <a:xfrm rot="16200000" flipV="1">
            <a:off x="4343400" y="47990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9" name="Line 20"/>
          <p:cNvSpPr>
            <a:spLocks noChangeShapeType="1"/>
          </p:cNvSpPr>
          <p:nvPr/>
        </p:nvSpPr>
        <p:spPr bwMode="auto">
          <a:xfrm rot="-5400000">
            <a:off x="3581400" y="4037013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0" name="Line 21"/>
          <p:cNvSpPr>
            <a:spLocks noChangeShapeType="1"/>
          </p:cNvSpPr>
          <p:nvPr/>
        </p:nvSpPr>
        <p:spPr bwMode="auto">
          <a:xfrm rot="-5400000">
            <a:off x="4157663" y="4621213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1" name="Line 22"/>
          <p:cNvSpPr>
            <a:spLocks noChangeShapeType="1"/>
          </p:cNvSpPr>
          <p:nvPr/>
        </p:nvSpPr>
        <p:spPr bwMode="auto">
          <a:xfrm rot="-5400000">
            <a:off x="3566318" y="4053682"/>
            <a:ext cx="1554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2" name="Rectangle 23"/>
          <p:cNvSpPr>
            <a:spLocks noChangeArrowheads="1"/>
          </p:cNvSpPr>
          <p:nvPr/>
        </p:nvSpPr>
        <p:spPr bwMode="auto">
          <a:xfrm rot="10800000">
            <a:off x="5334000" y="5791200"/>
            <a:ext cx="1554163" cy="38100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91163" name="Line 24"/>
          <p:cNvSpPr>
            <a:spLocks noChangeShapeType="1"/>
          </p:cNvSpPr>
          <p:nvPr/>
        </p:nvSpPr>
        <p:spPr bwMode="auto">
          <a:xfrm rot="10800000" flipV="1">
            <a:off x="4953000" y="54086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4" name="Line 25"/>
          <p:cNvSpPr>
            <a:spLocks noChangeShapeType="1"/>
          </p:cNvSpPr>
          <p:nvPr/>
        </p:nvSpPr>
        <p:spPr bwMode="auto">
          <a:xfrm rot="10800000" flipV="1">
            <a:off x="7239000" y="54086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5" name="Line 26"/>
          <p:cNvSpPr>
            <a:spLocks noChangeShapeType="1"/>
          </p:cNvSpPr>
          <p:nvPr/>
        </p:nvSpPr>
        <p:spPr bwMode="auto">
          <a:xfrm rot="10800000">
            <a:off x="4953000" y="5408613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6" name="Line 27"/>
          <p:cNvSpPr>
            <a:spLocks noChangeShapeType="1"/>
          </p:cNvSpPr>
          <p:nvPr/>
        </p:nvSpPr>
        <p:spPr bwMode="auto">
          <a:xfrm rot="10800000">
            <a:off x="6891338" y="5791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7" name="Line 28"/>
          <p:cNvSpPr>
            <a:spLocks noChangeShapeType="1"/>
          </p:cNvSpPr>
          <p:nvPr/>
        </p:nvSpPr>
        <p:spPr bwMode="auto">
          <a:xfrm rot="10800000">
            <a:off x="5334000" y="5791200"/>
            <a:ext cx="1554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8" name="Line 29"/>
          <p:cNvSpPr>
            <a:spLocks noChangeShapeType="1"/>
          </p:cNvSpPr>
          <p:nvPr/>
        </p:nvSpPr>
        <p:spPr bwMode="auto">
          <a:xfrm rot="10800000">
            <a:off x="5334000" y="5791200"/>
            <a:ext cx="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69" name="Line 32"/>
          <p:cNvSpPr>
            <a:spLocks noChangeShapeType="1"/>
          </p:cNvSpPr>
          <p:nvPr/>
        </p:nvSpPr>
        <p:spPr bwMode="auto">
          <a:xfrm flipV="1">
            <a:off x="7467600" y="1981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70" name="Line 33"/>
          <p:cNvSpPr>
            <a:spLocks noChangeShapeType="1"/>
          </p:cNvSpPr>
          <p:nvPr/>
        </p:nvSpPr>
        <p:spPr bwMode="auto">
          <a:xfrm rot="5400000" flipV="1">
            <a:off x="7848600" y="2362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71" name="Rectangle 34"/>
          <p:cNvSpPr>
            <a:spLocks noChangeArrowheads="1"/>
          </p:cNvSpPr>
          <p:nvPr/>
        </p:nvSpPr>
        <p:spPr bwMode="auto">
          <a:xfrm>
            <a:off x="7832725" y="1982788"/>
            <a:ext cx="393700" cy="39370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91172" name="Line 35"/>
          <p:cNvSpPr>
            <a:spLocks noChangeShapeType="1"/>
          </p:cNvSpPr>
          <p:nvPr/>
        </p:nvSpPr>
        <p:spPr bwMode="auto">
          <a:xfrm>
            <a:off x="7832725" y="19812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73" name="Line 36"/>
          <p:cNvSpPr>
            <a:spLocks noChangeShapeType="1"/>
          </p:cNvSpPr>
          <p:nvPr/>
        </p:nvSpPr>
        <p:spPr bwMode="auto">
          <a:xfrm>
            <a:off x="7832725" y="237648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74" name="Line 37"/>
          <p:cNvSpPr>
            <a:spLocks noChangeShapeType="1"/>
          </p:cNvSpPr>
          <p:nvPr/>
        </p:nvSpPr>
        <p:spPr bwMode="auto">
          <a:xfrm flipV="1">
            <a:off x="7467600" y="54086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75" name="Line 38"/>
          <p:cNvSpPr>
            <a:spLocks noChangeShapeType="1"/>
          </p:cNvSpPr>
          <p:nvPr/>
        </p:nvSpPr>
        <p:spPr bwMode="auto">
          <a:xfrm rot="5400000" flipV="1">
            <a:off x="7848600" y="5029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76" name="Rectangle 39"/>
          <p:cNvSpPr>
            <a:spLocks noChangeArrowheads="1"/>
          </p:cNvSpPr>
          <p:nvPr/>
        </p:nvSpPr>
        <p:spPr bwMode="auto">
          <a:xfrm>
            <a:off x="7832725" y="5776913"/>
            <a:ext cx="393700" cy="3937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91177" name="Line 40"/>
          <p:cNvSpPr>
            <a:spLocks noChangeShapeType="1"/>
          </p:cNvSpPr>
          <p:nvPr/>
        </p:nvSpPr>
        <p:spPr bwMode="auto">
          <a:xfrm>
            <a:off x="7832725" y="5776913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78" name="Line 41"/>
          <p:cNvSpPr>
            <a:spLocks noChangeShapeType="1"/>
          </p:cNvSpPr>
          <p:nvPr/>
        </p:nvSpPr>
        <p:spPr bwMode="auto">
          <a:xfrm>
            <a:off x="7832725" y="57769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79" name="Line 42"/>
          <p:cNvSpPr>
            <a:spLocks noChangeShapeType="1"/>
          </p:cNvSpPr>
          <p:nvPr/>
        </p:nvSpPr>
        <p:spPr bwMode="auto">
          <a:xfrm flipV="1">
            <a:off x="4724400" y="1981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0" name="Rectangle 43"/>
          <p:cNvSpPr>
            <a:spLocks noChangeArrowheads="1"/>
          </p:cNvSpPr>
          <p:nvPr/>
        </p:nvSpPr>
        <p:spPr bwMode="auto">
          <a:xfrm>
            <a:off x="3962400" y="1981200"/>
            <a:ext cx="393700" cy="393700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91181" name="Line 44"/>
          <p:cNvSpPr>
            <a:spLocks noChangeShapeType="1"/>
          </p:cNvSpPr>
          <p:nvPr/>
        </p:nvSpPr>
        <p:spPr bwMode="auto">
          <a:xfrm>
            <a:off x="4343400" y="19812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2" name="Line 45"/>
          <p:cNvSpPr>
            <a:spLocks noChangeShapeType="1"/>
          </p:cNvSpPr>
          <p:nvPr/>
        </p:nvSpPr>
        <p:spPr bwMode="auto">
          <a:xfrm>
            <a:off x="3962400" y="2362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3" name="Line 46"/>
          <p:cNvSpPr>
            <a:spLocks noChangeShapeType="1"/>
          </p:cNvSpPr>
          <p:nvPr/>
        </p:nvSpPr>
        <p:spPr bwMode="auto">
          <a:xfrm flipV="1">
            <a:off x="4724400" y="5410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4" name="Line 47"/>
          <p:cNvSpPr>
            <a:spLocks noChangeShapeType="1"/>
          </p:cNvSpPr>
          <p:nvPr/>
        </p:nvSpPr>
        <p:spPr bwMode="auto">
          <a:xfrm rot="5400000" flipV="1">
            <a:off x="4343400" y="5029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5" name="Rectangle 48"/>
          <p:cNvSpPr>
            <a:spLocks noChangeArrowheads="1"/>
          </p:cNvSpPr>
          <p:nvPr/>
        </p:nvSpPr>
        <p:spPr bwMode="auto">
          <a:xfrm>
            <a:off x="3967163" y="5757863"/>
            <a:ext cx="393700" cy="39370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91186" name="Line 49"/>
          <p:cNvSpPr>
            <a:spLocks noChangeShapeType="1"/>
          </p:cNvSpPr>
          <p:nvPr/>
        </p:nvSpPr>
        <p:spPr bwMode="auto">
          <a:xfrm>
            <a:off x="4359275" y="5757863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7" name="Line 50"/>
          <p:cNvSpPr>
            <a:spLocks noChangeShapeType="1"/>
          </p:cNvSpPr>
          <p:nvPr/>
        </p:nvSpPr>
        <p:spPr bwMode="auto">
          <a:xfrm>
            <a:off x="3975100" y="575786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8" name="Line 61"/>
          <p:cNvSpPr>
            <a:spLocks noChangeShapeType="1"/>
          </p:cNvSpPr>
          <p:nvPr/>
        </p:nvSpPr>
        <p:spPr bwMode="auto">
          <a:xfrm rot="5400000" flipV="1">
            <a:off x="7848600" y="5029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89" name="Line 62"/>
          <p:cNvSpPr>
            <a:spLocks noChangeShapeType="1"/>
          </p:cNvSpPr>
          <p:nvPr/>
        </p:nvSpPr>
        <p:spPr bwMode="auto">
          <a:xfrm rot="5400000">
            <a:off x="8001000" y="55499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0" name="Line 63"/>
          <p:cNvSpPr>
            <a:spLocks noChangeShapeType="1"/>
          </p:cNvSpPr>
          <p:nvPr/>
        </p:nvSpPr>
        <p:spPr bwMode="auto">
          <a:xfrm rot="16200000" flipV="1">
            <a:off x="4343400" y="5029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1" name="Line 64"/>
          <p:cNvSpPr>
            <a:spLocks noChangeShapeType="1"/>
          </p:cNvSpPr>
          <p:nvPr/>
        </p:nvSpPr>
        <p:spPr bwMode="auto">
          <a:xfrm rot="-5400000">
            <a:off x="4159250" y="5576888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2" name="Line 72"/>
          <p:cNvSpPr>
            <a:spLocks noChangeShapeType="1"/>
          </p:cNvSpPr>
          <p:nvPr/>
        </p:nvSpPr>
        <p:spPr bwMode="auto">
          <a:xfrm rot="5400000" flipV="1">
            <a:off x="4343400" y="2514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3" name="Line 73"/>
          <p:cNvSpPr>
            <a:spLocks noChangeShapeType="1"/>
          </p:cNvSpPr>
          <p:nvPr/>
        </p:nvSpPr>
        <p:spPr bwMode="auto">
          <a:xfrm rot="5400000" flipV="1">
            <a:off x="7848600" y="2514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4" name="Line 75"/>
          <p:cNvSpPr>
            <a:spLocks noChangeShapeType="1"/>
          </p:cNvSpPr>
          <p:nvPr/>
        </p:nvSpPr>
        <p:spPr bwMode="auto">
          <a:xfrm rot="5400000" flipV="1">
            <a:off x="7848600" y="25130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5" name="Line 76"/>
          <p:cNvSpPr>
            <a:spLocks noChangeShapeType="1"/>
          </p:cNvSpPr>
          <p:nvPr/>
        </p:nvSpPr>
        <p:spPr bwMode="auto">
          <a:xfrm rot="5400000">
            <a:off x="8001000" y="303371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6" name="Line 77"/>
          <p:cNvSpPr>
            <a:spLocks noChangeShapeType="1"/>
          </p:cNvSpPr>
          <p:nvPr/>
        </p:nvSpPr>
        <p:spPr bwMode="auto">
          <a:xfrm rot="16200000" flipV="1">
            <a:off x="4343400" y="25130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97" name="Line 78"/>
          <p:cNvSpPr>
            <a:spLocks noChangeShapeType="1"/>
          </p:cNvSpPr>
          <p:nvPr/>
        </p:nvSpPr>
        <p:spPr bwMode="auto">
          <a:xfrm rot="-5400000">
            <a:off x="4159250" y="30607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4953000" y="1981200"/>
            <a:ext cx="2879725" cy="4191000"/>
            <a:chOff x="3120" y="1248"/>
            <a:chExt cx="1814" cy="2640"/>
          </a:xfrm>
        </p:grpSpPr>
        <p:sp>
          <p:nvSpPr>
            <p:cNvPr id="91237" name="Rectangle 55"/>
            <p:cNvSpPr>
              <a:spLocks noChangeArrowheads="1"/>
            </p:cNvSpPr>
            <p:nvPr/>
          </p:nvSpPr>
          <p:spPr bwMode="auto">
            <a:xfrm>
              <a:off x="4704" y="1248"/>
              <a:ext cx="230" cy="24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38" name="Rectangle 56"/>
            <p:cNvSpPr>
              <a:spLocks noChangeArrowheads="1"/>
            </p:cNvSpPr>
            <p:nvPr/>
          </p:nvSpPr>
          <p:spPr bwMode="auto">
            <a:xfrm>
              <a:off x="3120" y="3648"/>
              <a:ext cx="240" cy="24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39" name="Rectangle 57"/>
            <p:cNvSpPr>
              <a:spLocks noChangeArrowheads="1"/>
            </p:cNvSpPr>
            <p:nvPr/>
          </p:nvSpPr>
          <p:spPr bwMode="auto">
            <a:xfrm>
              <a:off x="4704" y="3639"/>
              <a:ext cx="230" cy="24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40" name="Rectangle 58"/>
            <p:cNvSpPr>
              <a:spLocks noChangeArrowheads="1"/>
            </p:cNvSpPr>
            <p:nvPr/>
          </p:nvSpPr>
          <p:spPr bwMode="auto">
            <a:xfrm>
              <a:off x="3120" y="1248"/>
              <a:ext cx="230" cy="24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41" name="Rectangle 54"/>
            <p:cNvSpPr>
              <a:spLocks noChangeArrowheads="1"/>
            </p:cNvSpPr>
            <p:nvPr/>
          </p:nvSpPr>
          <p:spPr bwMode="auto">
            <a:xfrm>
              <a:off x="3120" y="2055"/>
              <a:ext cx="240" cy="97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42" name="Rectangle 59"/>
            <p:cNvSpPr>
              <a:spLocks noChangeArrowheads="1"/>
            </p:cNvSpPr>
            <p:nvPr/>
          </p:nvSpPr>
          <p:spPr bwMode="auto">
            <a:xfrm>
              <a:off x="4704" y="2055"/>
              <a:ext cx="230" cy="9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</p:grpSp>
      <p:sp>
        <p:nvSpPr>
          <p:cNvPr id="91199" name="Rectangle 18"/>
          <p:cNvSpPr>
            <a:spLocks noChangeArrowheads="1"/>
          </p:cNvSpPr>
          <p:nvPr/>
        </p:nvSpPr>
        <p:spPr bwMode="auto">
          <a:xfrm rot="-5400000">
            <a:off x="3382168" y="3856832"/>
            <a:ext cx="1554163" cy="3937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endParaRPr lang="en-GB" altLang="en-US"/>
          </a:p>
        </p:txBody>
      </p:sp>
      <p:grpSp>
        <p:nvGrpSpPr>
          <p:cNvPr id="3" name="Group 115"/>
          <p:cNvGrpSpPr>
            <a:grpSpLocks/>
          </p:cNvGrpSpPr>
          <p:nvPr/>
        </p:nvGrpSpPr>
        <p:grpSpPr bwMode="auto">
          <a:xfrm>
            <a:off x="4343400" y="1981200"/>
            <a:ext cx="2898775" cy="4191000"/>
            <a:chOff x="2736" y="1248"/>
            <a:chExt cx="1826" cy="2640"/>
          </a:xfrm>
        </p:grpSpPr>
        <p:sp>
          <p:nvSpPr>
            <p:cNvPr id="91231" name="Rectangle 68"/>
            <p:cNvSpPr>
              <a:spLocks noChangeArrowheads="1"/>
            </p:cNvSpPr>
            <p:nvPr/>
          </p:nvSpPr>
          <p:spPr bwMode="auto">
            <a:xfrm>
              <a:off x="2736" y="1248"/>
              <a:ext cx="240" cy="24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32" name="Rectangle 69"/>
            <p:cNvSpPr>
              <a:spLocks noChangeArrowheads="1"/>
            </p:cNvSpPr>
            <p:nvPr/>
          </p:nvSpPr>
          <p:spPr bwMode="auto">
            <a:xfrm>
              <a:off x="2736" y="3627"/>
              <a:ext cx="230" cy="248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33" name="Rectangle 70"/>
            <p:cNvSpPr>
              <a:spLocks noChangeArrowheads="1"/>
            </p:cNvSpPr>
            <p:nvPr/>
          </p:nvSpPr>
          <p:spPr bwMode="auto">
            <a:xfrm>
              <a:off x="4320" y="3648"/>
              <a:ext cx="240" cy="2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34" name="Rectangle 71"/>
            <p:cNvSpPr>
              <a:spLocks noChangeArrowheads="1"/>
            </p:cNvSpPr>
            <p:nvPr/>
          </p:nvSpPr>
          <p:spPr bwMode="auto">
            <a:xfrm>
              <a:off x="4320" y="1248"/>
              <a:ext cx="240" cy="24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35" name="Rectangle 66"/>
            <p:cNvSpPr>
              <a:spLocks noChangeArrowheads="1"/>
            </p:cNvSpPr>
            <p:nvPr/>
          </p:nvSpPr>
          <p:spPr bwMode="auto">
            <a:xfrm>
              <a:off x="2736" y="2055"/>
              <a:ext cx="242" cy="9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36" name="Rectangle 67"/>
            <p:cNvSpPr>
              <a:spLocks noChangeArrowheads="1"/>
            </p:cNvSpPr>
            <p:nvPr/>
          </p:nvSpPr>
          <p:spPr bwMode="auto">
            <a:xfrm>
              <a:off x="4320" y="2055"/>
              <a:ext cx="242" cy="979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</p:grpSp>
      <p:grpSp>
        <p:nvGrpSpPr>
          <p:cNvPr id="4" name="Group 118"/>
          <p:cNvGrpSpPr>
            <a:grpSpLocks/>
          </p:cNvGrpSpPr>
          <p:nvPr/>
        </p:nvGrpSpPr>
        <p:grpSpPr bwMode="auto">
          <a:xfrm>
            <a:off x="3962400" y="2895600"/>
            <a:ext cx="4251325" cy="2881313"/>
            <a:chOff x="2496" y="1824"/>
            <a:chExt cx="2678" cy="1815"/>
          </a:xfrm>
        </p:grpSpPr>
        <p:sp>
          <p:nvSpPr>
            <p:cNvPr id="91217" name="Rectangle 79"/>
            <p:cNvSpPr>
              <a:spLocks noChangeArrowheads="1"/>
            </p:cNvSpPr>
            <p:nvPr/>
          </p:nvSpPr>
          <p:spPr bwMode="auto">
            <a:xfrm>
              <a:off x="2736" y="1824"/>
              <a:ext cx="240" cy="23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18" name="Rectangle 80"/>
            <p:cNvSpPr>
              <a:spLocks noChangeArrowheads="1"/>
            </p:cNvSpPr>
            <p:nvPr/>
          </p:nvSpPr>
          <p:spPr bwMode="auto">
            <a:xfrm>
              <a:off x="4704" y="1824"/>
              <a:ext cx="230" cy="23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19" name="Rectangle 81"/>
            <p:cNvSpPr>
              <a:spLocks noChangeArrowheads="1"/>
            </p:cNvSpPr>
            <p:nvPr/>
          </p:nvSpPr>
          <p:spPr bwMode="auto">
            <a:xfrm>
              <a:off x="3360" y="1824"/>
              <a:ext cx="960" cy="23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0" name="Rectangle 82"/>
            <p:cNvSpPr>
              <a:spLocks noChangeArrowheads="1"/>
            </p:cNvSpPr>
            <p:nvPr/>
          </p:nvSpPr>
          <p:spPr bwMode="auto">
            <a:xfrm>
              <a:off x="2496" y="1824"/>
              <a:ext cx="242" cy="23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1" name="Rectangle 83"/>
            <p:cNvSpPr>
              <a:spLocks noChangeArrowheads="1"/>
            </p:cNvSpPr>
            <p:nvPr/>
          </p:nvSpPr>
          <p:spPr bwMode="auto">
            <a:xfrm>
              <a:off x="3120" y="1824"/>
              <a:ext cx="242" cy="23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2" name="Rectangle 84"/>
            <p:cNvSpPr>
              <a:spLocks noChangeArrowheads="1"/>
            </p:cNvSpPr>
            <p:nvPr/>
          </p:nvSpPr>
          <p:spPr bwMode="auto">
            <a:xfrm>
              <a:off x="4320" y="1824"/>
              <a:ext cx="240" cy="23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3" name="Rectangle 85"/>
            <p:cNvSpPr>
              <a:spLocks noChangeArrowheads="1"/>
            </p:cNvSpPr>
            <p:nvPr/>
          </p:nvSpPr>
          <p:spPr bwMode="auto">
            <a:xfrm>
              <a:off x="4934" y="1824"/>
              <a:ext cx="240" cy="23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4" name="Rectangle 88"/>
            <p:cNvSpPr>
              <a:spLocks noChangeArrowheads="1"/>
            </p:cNvSpPr>
            <p:nvPr/>
          </p:nvSpPr>
          <p:spPr bwMode="auto">
            <a:xfrm>
              <a:off x="3360" y="3409"/>
              <a:ext cx="960" cy="23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5" name="Rectangle 92"/>
            <p:cNvSpPr>
              <a:spLocks noChangeArrowheads="1"/>
            </p:cNvSpPr>
            <p:nvPr/>
          </p:nvSpPr>
          <p:spPr bwMode="auto">
            <a:xfrm>
              <a:off x="4934" y="3409"/>
              <a:ext cx="240" cy="23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6" name="Rectangle 87"/>
            <p:cNvSpPr>
              <a:spLocks noChangeArrowheads="1"/>
            </p:cNvSpPr>
            <p:nvPr/>
          </p:nvSpPr>
          <p:spPr bwMode="auto">
            <a:xfrm>
              <a:off x="4704" y="3409"/>
              <a:ext cx="230" cy="23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7" name="Rectangle 90"/>
            <p:cNvSpPr>
              <a:spLocks noChangeArrowheads="1"/>
            </p:cNvSpPr>
            <p:nvPr/>
          </p:nvSpPr>
          <p:spPr bwMode="auto">
            <a:xfrm>
              <a:off x="3120" y="3409"/>
              <a:ext cx="242" cy="23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8" name="Rectangle 89"/>
            <p:cNvSpPr>
              <a:spLocks noChangeArrowheads="1"/>
            </p:cNvSpPr>
            <p:nvPr/>
          </p:nvSpPr>
          <p:spPr bwMode="auto">
            <a:xfrm>
              <a:off x="2496" y="3409"/>
              <a:ext cx="242" cy="23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29" name="Rectangle 86"/>
            <p:cNvSpPr>
              <a:spLocks noChangeArrowheads="1"/>
            </p:cNvSpPr>
            <p:nvPr/>
          </p:nvSpPr>
          <p:spPr bwMode="auto">
            <a:xfrm>
              <a:off x="2736" y="3409"/>
              <a:ext cx="240" cy="23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30" name="Rectangle 91"/>
            <p:cNvSpPr>
              <a:spLocks noChangeArrowheads="1"/>
            </p:cNvSpPr>
            <p:nvPr/>
          </p:nvSpPr>
          <p:spPr bwMode="auto">
            <a:xfrm>
              <a:off x="4320" y="3409"/>
              <a:ext cx="240" cy="23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</p:grpSp>
      <p:grpSp>
        <p:nvGrpSpPr>
          <p:cNvPr id="5" name="Group 117"/>
          <p:cNvGrpSpPr>
            <a:grpSpLocks/>
          </p:cNvGrpSpPr>
          <p:nvPr/>
        </p:nvGrpSpPr>
        <p:grpSpPr bwMode="auto">
          <a:xfrm>
            <a:off x="3962400" y="2362200"/>
            <a:ext cx="4254500" cy="2819400"/>
            <a:chOff x="2496" y="1488"/>
            <a:chExt cx="2680" cy="1776"/>
          </a:xfrm>
        </p:grpSpPr>
        <p:sp>
          <p:nvSpPr>
            <p:cNvPr id="91203" name="Rectangle 94"/>
            <p:cNvSpPr>
              <a:spLocks noChangeArrowheads="1"/>
            </p:cNvSpPr>
            <p:nvPr/>
          </p:nvSpPr>
          <p:spPr bwMode="auto">
            <a:xfrm>
              <a:off x="3345" y="3034"/>
              <a:ext cx="979" cy="23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04" name="Rectangle 95"/>
            <p:cNvSpPr>
              <a:spLocks noChangeArrowheads="1"/>
            </p:cNvSpPr>
            <p:nvPr/>
          </p:nvSpPr>
          <p:spPr bwMode="auto">
            <a:xfrm>
              <a:off x="3120" y="3034"/>
              <a:ext cx="230" cy="23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05" name="Rectangle 96"/>
            <p:cNvSpPr>
              <a:spLocks noChangeArrowheads="1"/>
            </p:cNvSpPr>
            <p:nvPr/>
          </p:nvSpPr>
          <p:spPr bwMode="auto">
            <a:xfrm>
              <a:off x="4934" y="3034"/>
              <a:ext cx="242" cy="2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06" name="Rectangle 97"/>
            <p:cNvSpPr>
              <a:spLocks noChangeArrowheads="1"/>
            </p:cNvSpPr>
            <p:nvPr/>
          </p:nvSpPr>
          <p:spPr bwMode="auto">
            <a:xfrm>
              <a:off x="2736" y="3034"/>
              <a:ext cx="240" cy="23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07" name="Rectangle 98"/>
            <p:cNvSpPr>
              <a:spLocks noChangeArrowheads="1"/>
            </p:cNvSpPr>
            <p:nvPr/>
          </p:nvSpPr>
          <p:spPr bwMode="auto">
            <a:xfrm>
              <a:off x="2496" y="3034"/>
              <a:ext cx="240" cy="230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08" name="Rectangle 99"/>
            <p:cNvSpPr>
              <a:spLocks noChangeArrowheads="1"/>
            </p:cNvSpPr>
            <p:nvPr/>
          </p:nvSpPr>
          <p:spPr bwMode="auto">
            <a:xfrm>
              <a:off x="4704" y="3034"/>
              <a:ext cx="230" cy="23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09" name="Rectangle 100"/>
            <p:cNvSpPr>
              <a:spLocks noChangeArrowheads="1"/>
            </p:cNvSpPr>
            <p:nvPr/>
          </p:nvSpPr>
          <p:spPr bwMode="auto">
            <a:xfrm>
              <a:off x="4320" y="3034"/>
              <a:ext cx="242" cy="2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10" name="Rectangle 101"/>
            <p:cNvSpPr>
              <a:spLocks noChangeArrowheads="1"/>
            </p:cNvSpPr>
            <p:nvPr/>
          </p:nvSpPr>
          <p:spPr bwMode="auto">
            <a:xfrm>
              <a:off x="3360" y="1488"/>
              <a:ext cx="960" cy="24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11" name="Rectangle 103"/>
            <p:cNvSpPr>
              <a:spLocks noChangeArrowheads="1"/>
            </p:cNvSpPr>
            <p:nvPr/>
          </p:nvSpPr>
          <p:spPr bwMode="auto">
            <a:xfrm>
              <a:off x="4704" y="1488"/>
              <a:ext cx="230" cy="24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12" name="Rectangle 105"/>
            <p:cNvSpPr>
              <a:spLocks noChangeArrowheads="1"/>
            </p:cNvSpPr>
            <p:nvPr/>
          </p:nvSpPr>
          <p:spPr bwMode="auto">
            <a:xfrm>
              <a:off x="3120" y="1488"/>
              <a:ext cx="242" cy="24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13" name="Rectangle 104"/>
            <p:cNvSpPr>
              <a:spLocks noChangeArrowheads="1"/>
            </p:cNvSpPr>
            <p:nvPr/>
          </p:nvSpPr>
          <p:spPr bwMode="auto">
            <a:xfrm>
              <a:off x="2496" y="1488"/>
              <a:ext cx="240" cy="24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14" name="Rectangle 102"/>
            <p:cNvSpPr>
              <a:spLocks noChangeArrowheads="1"/>
            </p:cNvSpPr>
            <p:nvPr/>
          </p:nvSpPr>
          <p:spPr bwMode="auto">
            <a:xfrm>
              <a:off x="2736" y="1488"/>
              <a:ext cx="240" cy="24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15" name="Rectangle 106"/>
            <p:cNvSpPr>
              <a:spLocks noChangeArrowheads="1"/>
            </p:cNvSpPr>
            <p:nvPr/>
          </p:nvSpPr>
          <p:spPr bwMode="auto">
            <a:xfrm>
              <a:off x="4320" y="1488"/>
              <a:ext cx="242" cy="24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sp>
          <p:nvSpPr>
            <p:cNvPr id="91216" name="Rectangle 107"/>
            <p:cNvSpPr>
              <a:spLocks noChangeArrowheads="1"/>
            </p:cNvSpPr>
            <p:nvPr/>
          </p:nvSpPr>
          <p:spPr bwMode="auto">
            <a:xfrm>
              <a:off x="4934" y="1488"/>
              <a:ext cx="242" cy="24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0" grpId="0" autoUpdateAnimBg="0"/>
      <p:bldP spid="327731" grpId="0" autoUpdateAnimBg="0"/>
      <p:bldP spid="327732" grpId="0" autoUpdateAnimBg="0"/>
      <p:bldP spid="327740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FBC6D6-B823-CB4E-AA02-2062265BBA5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Update Conflicts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Two adjacent processes can concurrently update the same lattice site close to their common boundary.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This is an </a:t>
            </a:r>
            <a:r>
              <a:rPr lang="en-GB" altLang="en-US" i="1">
                <a:ea typeface="ＭＳ Ｐゴシック" charset="-128"/>
              </a:rPr>
              <a:t>update conflict</a:t>
            </a:r>
            <a:r>
              <a:rPr lang="en-GB" altLang="en-US">
                <a:ea typeface="ＭＳ Ｐゴシック" charset="-128"/>
              </a:rPr>
              <a:t>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Avoid conflicts by never updating adjacent areas in processes concurrently.</a:t>
            </a:r>
          </a:p>
          <a:p>
            <a:pPr eaLnBrk="1" hangingPunct="1"/>
            <a:r>
              <a:rPr lang="en-GB" altLang="en-US">
                <a:ea typeface="ＭＳ Ｐゴシック" charset="-128"/>
              </a:rPr>
              <a:t>Use sub-partitioning to do this.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0D50B1-E24E-7642-A091-AFBF14F18B8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Sub-partitioning</a:t>
            </a:r>
          </a:p>
        </p:txBody>
      </p:sp>
      <p:pic>
        <p:nvPicPr>
          <p:cNvPr id="95235" name="Picture 3" descr="abc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133600"/>
            <a:ext cx="3581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762000" y="1920875"/>
            <a:ext cx="45720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34950" indent="-2349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/>
              <a:t>First each process updates A, then B, C, and D.</a:t>
            </a:r>
          </a:p>
          <a:p>
            <a:pPr>
              <a:spcBef>
                <a:spcPct val="0"/>
              </a:spcBef>
            </a:pPr>
            <a:r>
              <a:rPr lang="en-GB" altLang="en-US" sz="2400"/>
              <a:t>Before updating a sub-partition communication is needed to ensure each process has all the data to update its points.</a:t>
            </a:r>
          </a:p>
          <a:p>
            <a:pPr>
              <a:spcBef>
                <a:spcPct val="0"/>
              </a:spcBef>
            </a:pPr>
            <a:r>
              <a:rPr lang="en-GB" altLang="en-US" sz="2400"/>
              <a:t>After updating a sub-partition the data is sent back to the process it came from.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9E50F7-8732-BD40-A9C2-9422FD123658}" type="slidenum">
              <a:rPr lang="en-US" altLang="x-none" sz="140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x-none" sz="1400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228600"/>
            <a:ext cx="8966200" cy="1143000"/>
          </a:xfrm>
        </p:spPr>
        <p:txBody>
          <a:bodyPr/>
          <a:lstStyle/>
          <a:p>
            <a:pPr eaLnBrk="1" hangingPunct="1"/>
            <a:r>
              <a:rPr lang="en-GB" altLang="x-none">
                <a:ea typeface="ＭＳ Ｐゴシック" charset="-128"/>
              </a:rPr>
              <a:t>Communication Before Update</a:t>
            </a:r>
          </a:p>
        </p:txBody>
      </p:sp>
      <p:pic>
        <p:nvPicPr>
          <p:cNvPr id="94211" name="Picture 3" descr="co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49149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9F5676E-AABA-BE47-95BD-12117E857F76}"/>
              </a:ext>
            </a:extLst>
          </p:cNvPr>
          <p:cNvGrpSpPr/>
          <p:nvPr/>
        </p:nvGrpSpPr>
        <p:grpSpPr>
          <a:xfrm>
            <a:off x="1764000" y="5013176"/>
            <a:ext cx="720080" cy="720080"/>
            <a:chOff x="1337320" y="4725144"/>
            <a:chExt cx="720080" cy="7200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74B303-B718-EC46-8125-E4000AAEABE0}"/>
                </a:ext>
              </a:extLst>
            </p:cNvPr>
            <p:cNvSpPr/>
            <p:nvPr/>
          </p:nvSpPr>
          <p:spPr bwMode="auto">
            <a:xfrm>
              <a:off x="1337320" y="4725144"/>
              <a:ext cx="720080" cy="7200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Math1" pitchFamily="2" charset="2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1C1C5D-5085-F14A-BD0A-407AF6D24591}"/>
                </a:ext>
              </a:extLst>
            </p:cNvPr>
            <p:cNvSpPr txBox="1"/>
            <p:nvPr/>
          </p:nvSpPr>
          <p:spPr>
            <a:xfrm>
              <a:off x="1496498" y="4873527"/>
              <a:ext cx="504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From left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656132-37DD-8143-8DDA-655922EA16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926" y="5273637"/>
              <a:ext cx="360000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3008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CBF0A0-21AD-2649-9A50-C7A3FA06E73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Dynamic Load Imbalance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In dealing with dynamic load imbalance the following two approaches are important: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Use of a dynamic load balancer so that the distribution of the ocean among the processes changes as the fish and shark system evolves. When dealing with grids some form of </a:t>
            </a:r>
            <a:r>
              <a:rPr lang="en-US" altLang="en-US" sz="2800" i="1">
                <a:ea typeface="ＭＳ Ｐゴシック" charset="-128"/>
              </a:rPr>
              <a:t>recursive bisection</a:t>
            </a:r>
            <a:r>
              <a:rPr lang="en-US" altLang="en-US" sz="2800">
                <a:ea typeface="ＭＳ Ｐゴシック" charset="-128"/>
              </a:rPr>
              <a:t> is often used.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Use of a </a:t>
            </a:r>
            <a:r>
              <a:rPr lang="en-US" altLang="en-US" sz="2800" i="1">
                <a:ea typeface="ＭＳ Ｐゴシック" charset="-128"/>
              </a:rPr>
              <a:t>cyclic</a:t>
            </a:r>
            <a:r>
              <a:rPr lang="en-US" altLang="en-US" sz="2800">
                <a:ea typeface="ＭＳ Ｐゴシック" charset="-128"/>
              </a:rPr>
              <a:t>, or </a:t>
            </a:r>
            <a:r>
              <a:rPr lang="en-US" altLang="en-US" sz="2800" i="1">
                <a:ea typeface="ＭＳ Ｐゴシック" charset="-128"/>
              </a:rPr>
              <a:t>scattered</a:t>
            </a:r>
            <a:r>
              <a:rPr lang="en-US" altLang="en-US" sz="2800">
                <a:ea typeface="ＭＳ Ｐゴシック" charset="-128"/>
              </a:rPr>
              <a:t>, data distribution. The parts of the grid assigned to one process do not form a contiguous block but are scattered in a regular way over the whole domain. The aim in this case is to achieve statistical load balance.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EFDF2-8BAA-2241-BCDB-B879E68738C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Load Imbalance</a:t>
            </a:r>
          </a:p>
        </p:txBody>
      </p:sp>
      <p:pic>
        <p:nvPicPr>
          <p:cNvPr id="99331" name="Picture 3" descr="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828800"/>
            <a:ext cx="6172200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304800" y="3124200"/>
            <a:ext cx="25590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Load imbalance 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smaller for smaller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block sizes.</a:t>
            </a:r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304800" y="4572000"/>
            <a:ext cx="24145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Load imbalance 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large as CO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poisoning occurs.</a:t>
            </a:r>
          </a:p>
        </p:txBody>
      </p:sp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3505200" y="1981200"/>
            <a:ext cx="20685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512x512 lattice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y = 0.53</a:t>
            </a: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304800" y="2006600"/>
            <a:ext cx="24161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2</a:t>
            </a:r>
            <a:r>
              <a:rPr lang="en-GB" altLang="en-US" sz="2400">
                <a:sym typeface="Mathematica1Mono" charset="0"/>
              </a:rPr>
              <a:t>x</a:t>
            </a:r>
            <a:r>
              <a:rPr lang="en-GB" altLang="en-US" sz="2400"/>
              <a:t>2 process mesh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used.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B93884-827C-6E46-B84F-3338201BB83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Maximum Work Load</a:t>
            </a:r>
          </a:p>
        </p:txBody>
      </p:sp>
      <p:pic>
        <p:nvPicPr>
          <p:cNvPr id="101379" name="Picture 3" descr="wma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52600"/>
            <a:ext cx="6048375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381000" y="1752600"/>
            <a:ext cx="23558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Maximum work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load is similar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for different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block size, except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after step 700.</a:t>
            </a:r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381000" y="3810000"/>
            <a:ext cx="21732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Not much work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available at this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time.</a:t>
            </a:r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381000" y="5105400"/>
            <a:ext cx="21351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Load imbalance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not very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important!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799C4E-9528-5543-A706-FE8A51DD7CE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/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Communication Time</a:t>
            </a:r>
          </a:p>
        </p:txBody>
      </p:sp>
      <p:pic>
        <p:nvPicPr>
          <p:cNvPr id="103427" name="Picture 3" descr="tco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6234113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228600" y="2743200"/>
            <a:ext cx="24511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For given problem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communication 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smaller for more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processes - less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data per process.</a:t>
            </a: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228600" y="4876800"/>
            <a:ext cx="21526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Smaller blocks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require more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communication.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228600" y="1752600"/>
            <a:ext cx="21447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512x512 lattice,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y = 0.53</a:t>
            </a:r>
          </a:p>
        </p:txBody>
      </p:sp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7086600" y="32004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Process mesh</a:t>
            </a:r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 flipV="1">
            <a:off x="7696200" y="2667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6444208" y="4437112"/>
            <a:ext cx="1368152" cy="4825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004048" y="4256837"/>
            <a:ext cx="1296144" cy="83734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Math1" pitchFamily="2" charset="2"/>
            </a:endParaRPr>
          </a:p>
        </p:txBody>
      </p:sp>
      <p:sp>
        <p:nvSpPr>
          <p:cNvPr id="1024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3379C6-CEB0-7648-A4DF-5EE99CA4E14A}" type="slidenum">
              <a:rPr lang="en-US" altLang="x-none" sz="140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x-none" sz="1400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8348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x-none" dirty="0">
                <a:ea typeface="ＭＳ Ｐゴシック" charset="-128"/>
              </a:rPr>
              <a:t>Performance Model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466" y="1521574"/>
            <a:ext cx="7772400" cy="2273300"/>
          </a:xfrm>
        </p:spPr>
        <p:txBody>
          <a:bodyPr/>
          <a:lstStyle/>
          <a:p>
            <a:pPr eaLnBrk="1" hangingPunct="1"/>
            <a:r>
              <a:rPr lang="en-GB" altLang="x-none" dirty="0">
                <a:ea typeface="ＭＳ Ｐゴシック" charset="-128"/>
              </a:rPr>
              <a:t>Amount of communication and computation both depend linearly on problem size.</a:t>
            </a:r>
          </a:p>
          <a:p>
            <a:pPr eaLnBrk="1" hangingPunct="1"/>
            <a:r>
              <a:rPr lang="en-GB" altLang="x-none" dirty="0">
                <a:ea typeface="ＭＳ Ｐゴシック" charset="-128"/>
              </a:rPr>
              <a:t>Speed-up is independent of problem size and is given by:</a:t>
            </a:r>
          </a:p>
        </p:txBody>
      </p:sp>
      <p:grpSp>
        <p:nvGrpSpPr>
          <p:cNvPr id="102404" name="Group 4"/>
          <p:cNvGrpSpPr>
            <a:grpSpLocks/>
          </p:cNvGrpSpPr>
          <p:nvPr/>
        </p:nvGrpSpPr>
        <p:grpSpPr bwMode="auto">
          <a:xfrm>
            <a:off x="2195736" y="5262562"/>
            <a:ext cx="3690938" cy="985838"/>
            <a:chOff x="1662" y="2876"/>
            <a:chExt cx="2325" cy="621"/>
          </a:xfrm>
        </p:grpSpPr>
        <p:sp>
          <p:nvSpPr>
            <p:cNvPr id="102405" name="Text Box 5"/>
            <p:cNvSpPr txBox="1">
              <a:spLocks noChangeArrowheads="1"/>
            </p:cNvSpPr>
            <p:nvPr/>
          </p:nvSpPr>
          <p:spPr bwMode="auto">
            <a:xfrm>
              <a:off x="1662" y="2876"/>
              <a:ext cx="138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x-none" sz="2400" dirty="0"/>
                <a:t>S  =                 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GB" altLang="x-none" sz="2400" dirty="0"/>
            </a:p>
          </p:txBody>
        </p:sp>
        <p:sp>
          <p:nvSpPr>
            <p:cNvPr id="102406" name="Text Box 6"/>
            <p:cNvSpPr txBox="1">
              <a:spLocks noChangeArrowheads="1"/>
            </p:cNvSpPr>
            <p:nvPr/>
          </p:nvSpPr>
          <p:spPr bwMode="auto">
            <a:xfrm>
              <a:off x="2169" y="3167"/>
              <a:ext cx="181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x-none" sz="2400"/>
                <a:t>1 + A τ</a:t>
              </a:r>
              <a:r>
                <a:rPr lang="en-GB" altLang="x-none" sz="2800">
                  <a:latin typeface="Math1" charset="0"/>
                </a:rPr>
                <a:t> </a:t>
              </a:r>
              <a:r>
                <a:rPr lang="en-GB" altLang="x-none" sz="2400">
                  <a:latin typeface="Tahoma" charset="0"/>
                </a:rPr>
                <a:t>(</a:t>
              </a:r>
              <a:r>
                <a:rPr lang="en-GB" altLang="x-none" sz="2400"/>
                <a:t>k</a:t>
              </a:r>
              <a:r>
                <a:rPr lang="en-GB" altLang="x-none" sz="2800" baseline="-20000"/>
                <a:t>r</a:t>
              </a:r>
              <a:r>
                <a:rPr lang="en-GB" altLang="x-none" sz="2400"/>
                <a:t>+k</a:t>
              </a:r>
              <a:r>
                <a:rPr lang="en-GB" altLang="x-none" sz="2800" baseline="-20000"/>
                <a:t>c</a:t>
              </a:r>
              <a:r>
                <a:rPr lang="en-GB" altLang="x-none" sz="2400"/>
                <a:t>)/(k</a:t>
              </a:r>
              <a:r>
                <a:rPr lang="en-GB" altLang="x-none" sz="2800" baseline="-20000"/>
                <a:t>r </a:t>
              </a:r>
              <a:r>
                <a:rPr lang="en-GB" altLang="x-none" sz="2400"/>
                <a:t>k</a:t>
              </a:r>
              <a:r>
                <a:rPr lang="en-GB" altLang="x-none" sz="2800" baseline="-20000"/>
                <a:t>c</a:t>
              </a:r>
              <a:r>
                <a:rPr lang="en-GB" altLang="x-none" sz="2400"/>
                <a:t>)</a:t>
              </a:r>
            </a:p>
          </p:txBody>
        </p:sp>
        <p:sp>
          <p:nvSpPr>
            <p:cNvPr id="102407" name="Line 7"/>
            <p:cNvSpPr>
              <a:spLocks noChangeShapeType="1"/>
            </p:cNvSpPr>
            <p:nvPr/>
          </p:nvSpPr>
          <p:spPr bwMode="auto">
            <a:xfrm>
              <a:off x="2256" y="3168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35696" y="3705912"/>
                <a:ext cx="2367699" cy="49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x-non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x-none" sz="2400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GB" altLang="x-none" sz="2400" b="0" i="1" smtClean="0">
                              <a:latin typeface="Cambria Math" charset="0"/>
                            </a:rPr>
                            <m:t>𝑠𝑒𝑞</m:t>
                          </m:r>
                        </m:sub>
                      </m:sSub>
                      <m:r>
                        <a:rPr lang="en-GB" altLang="x-none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GB" altLang="x-non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altLang="x-none" sz="2400" b="0" i="1" smtClean="0">
                              <a:latin typeface="Cambria Math" charset="0"/>
                            </a:rPr>
                            <m:t>𝐶𝑀</m:t>
                          </m:r>
                        </m:e>
                        <m:sup>
                          <m:r>
                            <a:rPr lang="en-GB" altLang="x-none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altLang="x-non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x-none" sz="24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GB" altLang="x-none" sz="2400" b="0" i="1" smtClean="0">
                              <a:latin typeface="Cambria Math" charset="0"/>
                            </a:rPr>
                            <m:t>𝑐𝑎𝑙𝑐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705912"/>
                <a:ext cx="2367699" cy="497637"/>
              </a:xfrm>
              <a:prstGeom prst="rect">
                <a:avLst/>
              </a:prstGeom>
              <a:blipFill rotWithShape="0"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35696" y="4256837"/>
                <a:ext cx="6990054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𝑝𝑎𝑟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𝐶𝑀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𝑐𝑎𝑙𝑐</m:t>
                          </m:r>
                        </m:sub>
                      </m:sSub>
                      <m:r>
                        <a:rPr lang="en-GB" sz="2400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charset="0"/>
                        </a:rPr>
                        <m:t>B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𝑐𝑜𝑚𝑚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256837"/>
                <a:ext cx="6990054" cy="8373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554153" y="3171178"/>
            <a:ext cx="2021502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Number of blocks per process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5652120" y="3525121"/>
            <a:ext cx="901080" cy="6784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444208" y="5471955"/>
            <a:ext cx="1541303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Perimeter of block</a:t>
            </a:r>
            <a:endParaRPr lang="en-US" sz="200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 flipV="1">
            <a:off x="7128284" y="4919634"/>
            <a:ext cx="27798" cy="5483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3381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3E8BEF-6F7B-EA4C-8184-DE98DA1B09E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400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Self Speed-Up</a:t>
            </a:r>
          </a:p>
        </p:txBody>
      </p:sp>
      <p:pic>
        <p:nvPicPr>
          <p:cNvPr id="107523" name="Picture 3" descr="speed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52600"/>
            <a:ext cx="57912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Text Box 4"/>
          <p:cNvSpPr txBox="1">
            <a:spLocks noChangeArrowheads="1"/>
          </p:cNvSpPr>
          <p:nvPr/>
        </p:nvSpPr>
        <p:spPr bwMode="auto">
          <a:xfrm rot="-1156686">
            <a:off x="7620000" y="32004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/>
              <a:t>128x128</a:t>
            </a: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 rot="-1835476">
            <a:off x="7620000" y="26670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/>
              <a:t>480x480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457200" y="2362200"/>
            <a:ext cx="200183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As expected,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speed-up 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independent of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problem size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(except at 8!)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192FC-6B8C-4E42-9F0D-A89913AB84C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400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Scaled Speed-Up</a:t>
            </a:r>
          </a:p>
        </p:txBody>
      </p:sp>
      <p:pic>
        <p:nvPicPr>
          <p:cNvPr id="109571" name="Picture 3" descr="scaledspe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76400"/>
            <a:ext cx="60960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6629400" y="41148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600"/>
              <a:t>128x128</a:t>
            </a:r>
            <a:endParaRPr lang="en-GB" altLang="en-US" sz="2400"/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6629400" y="35052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600"/>
              <a:t>480x480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533400" y="2286000"/>
            <a:ext cx="25177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Fixed problem size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/>
              <a:t>per process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F0161F-0CB7-6D45-9206-FDCF285DBEA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en-US" sz="1400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charset="-128"/>
              </a:rPr>
              <a:t>Summary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It turns out that load imbalance is not very important in this problem.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Load imbalance will be important in cellular automata with more complex geometries.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Easy to modify code for other CA problems.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>
                <a:ea typeface="ＭＳ Ｐゴシック" charset="-128"/>
              </a:rPr>
              <a:t>Speed-up independent of problem size.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F50163-E797-2A4D-B451-CD6C33D4A97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Orthogonal Recursive Bisection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Orthogonal Recursive Bisection (ORB) first divides the domain orthogonal to the x-direction so there are equal numbers of items in each of the two subdomains.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Then each of these 2 subdomains is independently divided orthogonal to the y-direction, to give 4 subdomains each with approximately the same number of items in each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charset="-128"/>
              </a:rPr>
              <a:t>This process of bisection continues, alternating between the x and y directions, until there is one subdomain for each process.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DCF9D9-95B6-E246-951E-8556241A536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Example of ORB 1</a:t>
            </a:r>
          </a:p>
        </p:txBody>
      </p:sp>
      <p:sp>
        <p:nvSpPr>
          <p:cNvPr id="296964" name="Line 4"/>
          <p:cNvSpPr>
            <a:spLocks noChangeShapeType="1"/>
          </p:cNvSpPr>
          <p:nvPr/>
        </p:nvSpPr>
        <p:spPr bwMode="auto">
          <a:xfrm>
            <a:off x="3124200" y="2133600"/>
            <a:ext cx="0" cy="411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65" name="Line 5"/>
          <p:cNvSpPr>
            <a:spLocks noChangeShapeType="1"/>
          </p:cNvSpPr>
          <p:nvPr/>
        </p:nvSpPr>
        <p:spPr bwMode="auto">
          <a:xfrm>
            <a:off x="1219200" y="3962400"/>
            <a:ext cx="1905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66" name="Line 6"/>
          <p:cNvSpPr>
            <a:spLocks noChangeShapeType="1"/>
          </p:cNvSpPr>
          <p:nvPr/>
        </p:nvSpPr>
        <p:spPr bwMode="auto">
          <a:xfrm>
            <a:off x="3124200" y="4191000"/>
            <a:ext cx="2209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67" name="Line 7"/>
          <p:cNvSpPr>
            <a:spLocks noChangeShapeType="1"/>
          </p:cNvSpPr>
          <p:nvPr/>
        </p:nvSpPr>
        <p:spPr bwMode="auto">
          <a:xfrm>
            <a:off x="2057400" y="2133600"/>
            <a:ext cx="0" cy="1828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68" name="Line 8"/>
          <p:cNvSpPr>
            <a:spLocks noChangeShapeType="1"/>
          </p:cNvSpPr>
          <p:nvPr/>
        </p:nvSpPr>
        <p:spPr bwMode="auto">
          <a:xfrm>
            <a:off x="2133600" y="3962400"/>
            <a:ext cx="0" cy="2286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69" name="Line 9"/>
          <p:cNvSpPr>
            <a:spLocks noChangeShapeType="1"/>
          </p:cNvSpPr>
          <p:nvPr/>
        </p:nvSpPr>
        <p:spPr bwMode="auto">
          <a:xfrm>
            <a:off x="4114800" y="2133600"/>
            <a:ext cx="0" cy="2057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70" name="Line 10"/>
          <p:cNvSpPr>
            <a:spLocks noChangeShapeType="1"/>
          </p:cNvSpPr>
          <p:nvPr/>
        </p:nvSpPr>
        <p:spPr bwMode="auto">
          <a:xfrm>
            <a:off x="3886200" y="4191000"/>
            <a:ext cx="0" cy="2057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71" name="Line 11"/>
          <p:cNvSpPr>
            <a:spLocks noChangeShapeType="1"/>
          </p:cNvSpPr>
          <p:nvPr/>
        </p:nvSpPr>
        <p:spPr bwMode="auto">
          <a:xfrm>
            <a:off x="1219200" y="2971800"/>
            <a:ext cx="838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72" name="Line 12"/>
          <p:cNvSpPr>
            <a:spLocks noChangeShapeType="1"/>
          </p:cNvSpPr>
          <p:nvPr/>
        </p:nvSpPr>
        <p:spPr bwMode="auto">
          <a:xfrm>
            <a:off x="2057400" y="3200400"/>
            <a:ext cx="1066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73" name="Line 13"/>
          <p:cNvSpPr>
            <a:spLocks noChangeShapeType="1"/>
          </p:cNvSpPr>
          <p:nvPr/>
        </p:nvSpPr>
        <p:spPr bwMode="auto">
          <a:xfrm>
            <a:off x="3124200" y="3048000"/>
            <a:ext cx="9906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74" name="Line 14"/>
          <p:cNvSpPr>
            <a:spLocks noChangeShapeType="1"/>
          </p:cNvSpPr>
          <p:nvPr/>
        </p:nvSpPr>
        <p:spPr bwMode="auto">
          <a:xfrm>
            <a:off x="4114800" y="3200400"/>
            <a:ext cx="1219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75" name="Line 15"/>
          <p:cNvSpPr>
            <a:spLocks noChangeShapeType="1"/>
          </p:cNvSpPr>
          <p:nvPr/>
        </p:nvSpPr>
        <p:spPr bwMode="auto">
          <a:xfrm>
            <a:off x="1219200" y="4953000"/>
            <a:ext cx="914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76" name="Line 16"/>
          <p:cNvSpPr>
            <a:spLocks noChangeShapeType="1"/>
          </p:cNvSpPr>
          <p:nvPr/>
        </p:nvSpPr>
        <p:spPr bwMode="auto">
          <a:xfrm>
            <a:off x="2133600" y="5181600"/>
            <a:ext cx="9906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77" name="Line 17"/>
          <p:cNvSpPr>
            <a:spLocks noChangeShapeType="1"/>
          </p:cNvSpPr>
          <p:nvPr/>
        </p:nvSpPr>
        <p:spPr bwMode="auto">
          <a:xfrm>
            <a:off x="3124200" y="4953000"/>
            <a:ext cx="762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78" name="Line 18"/>
          <p:cNvSpPr>
            <a:spLocks noChangeShapeType="1"/>
          </p:cNvSpPr>
          <p:nvPr/>
        </p:nvSpPr>
        <p:spPr bwMode="auto">
          <a:xfrm>
            <a:off x="3886200" y="5029200"/>
            <a:ext cx="1447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666" name="Group 148"/>
          <p:cNvGrpSpPr>
            <a:grpSpLocks/>
          </p:cNvGrpSpPr>
          <p:nvPr/>
        </p:nvGrpSpPr>
        <p:grpSpPr bwMode="auto">
          <a:xfrm>
            <a:off x="1219200" y="2133600"/>
            <a:ext cx="4113213" cy="4113213"/>
            <a:chOff x="1296" y="1344"/>
            <a:chExt cx="2591" cy="2591"/>
          </a:xfrm>
        </p:grpSpPr>
        <p:sp>
          <p:nvSpPr>
            <p:cNvPr id="27668" name="Rectangle 3"/>
            <p:cNvSpPr>
              <a:spLocks noChangeArrowheads="1"/>
            </p:cNvSpPr>
            <p:nvPr/>
          </p:nvSpPr>
          <p:spPr bwMode="auto">
            <a:xfrm>
              <a:off x="1296" y="1344"/>
              <a:ext cx="2591" cy="25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grpSp>
          <p:nvGrpSpPr>
            <p:cNvPr id="27669" name="Group 136"/>
            <p:cNvGrpSpPr>
              <a:grpSpLocks/>
            </p:cNvGrpSpPr>
            <p:nvPr/>
          </p:nvGrpSpPr>
          <p:grpSpPr bwMode="auto">
            <a:xfrm>
              <a:off x="1920" y="1440"/>
              <a:ext cx="432" cy="432"/>
              <a:chOff x="1920" y="1440"/>
              <a:chExt cx="432" cy="432"/>
            </a:xfrm>
          </p:grpSpPr>
          <p:sp>
            <p:nvSpPr>
              <p:cNvPr id="27775" name="Oval 20"/>
              <p:cNvSpPr>
                <a:spLocks noChangeArrowheads="1"/>
              </p:cNvSpPr>
              <p:nvPr/>
            </p:nvSpPr>
            <p:spPr bwMode="auto">
              <a:xfrm rot="900000">
                <a:off x="1920" y="14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76" name="Oval 21"/>
              <p:cNvSpPr>
                <a:spLocks noChangeArrowheads="1"/>
              </p:cNvSpPr>
              <p:nvPr/>
            </p:nvSpPr>
            <p:spPr bwMode="auto">
              <a:xfrm rot="900000">
                <a:off x="2020" y="15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77" name="Oval 22"/>
              <p:cNvSpPr>
                <a:spLocks noChangeArrowheads="1"/>
              </p:cNvSpPr>
              <p:nvPr/>
            </p:nvSpPr>
            <p:spPr bwMode="auto">
              <a:xfrm rot="900000">
                <a:off x="2304" y="14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78" name="Oval 23"/>
              <p:cNvSpPr>
                <a:spLocks noChangeArrowheads="1"/>
              </p:cNvSpPr>
              <p:nvPr/>
            </p:nvSpPr>
            <p:spPr bwMode="auto">
              <a:xfrm rot="900000">
                <a:off x="2160" y="18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79" name="Oval 24"/>
              <p:cNvSpPr>
                <a:spLocks noChangeArrowheads="1"/>
              </p:cNvSpPr>
              <p:nvPr/>
            </p:nvSpPr>
            <p:spPr bwMode="auto">
              <a:xfrm rot="900000">
                <a:off x="1968" y="18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80" name="Oval 25"/>
              <p:cNvSpPr>
                <a:spLocks noChangeArrowheads="1"/>
              </p:cNvSpPr>
              <p:nvPr/>
            </p:nvSpPr>
            <p:spPr bwMode="auto">
              <a:xfrm rot="900000">
                <a:off x="2261" y="176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0" name="Group 27"/>
            <p:cNvGrpSpPr>
              <a:grpSpLocks/>
            </p:cNvGrpSpPr>
            <p:nvPr/>
          </p:nvGrpSpPr>
          <p:grpSpPr bwMode="auto">
            <a:xfrm>
              <a:off x="1392" y="1392"/>
              <a:ext cx="384" cy="336"/>
              <a:chOff x="1392" y="1440"/>
              <a:chExt cx="384" cy="336"/>
            </a:xfrm>
          </p:grpSpPr>
          <p:sp>
            <p:nvSpPr>
              <p:cNvPr id="27769" name="Oval 28"/>
              <p:cNvSpPr>
                <a:spLocks noChangeArrowheads="1"/>
              </p:cNvSpPr>
              <p:nvPr/>
            </p:nvSpPr>
            <p:spPr bwMode="auto">
              <a:xfrm>
                <a:off x="1392" y="14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70" name="Oval 29"/>
              <p:cNvSpPr>
                <a:spLocks noChangeArrowheads="1"/>
              </p:cNvSpPr>
              <p:nvPr/>
            </p:nvSpPr>
            <p:spPr bwMode="auto">
              <a:xfrm>
                <a:off x="1440" y="158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71" name="Oval 30"/>
              <p:cNvSpPr>
                <a:spLocks noChangeArrowheads="1"/>
              </p:cNvSpPr>
              <p:nvPr/>
            </p:nvSpPr>
            <p:spPr bwMode="auto">
              <a:xfrm>
                <a:off x="1632" y="14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72" name="Oval 31"/>
              <p:cNvSpPr>
                <a:spLocks noChangeArrowheads="1"/>
              </p:cNvSpPr>
              <p:nvPr/>
            </p:nvSpPr>
            <p:spPr bwMode="auto">
              <a:xfrm>
                <a:off x="1632" y="158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73" name="Oval 32"/>
              <p:cNvSpPr>
                <a:spLocks noChangeArrowheads="1"/>
              </p:cNvSpPr>
              <p:nvPr/>
            </p:nvSpPr>
            <p:spPr bwMode="auto">
              <a:xfrm>
                <a:off x="1536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74" name="Oval 33"/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1" name="Group 140"/>
            <p:cNvGrpSpPr>
              <a:grpSpLocks/>
            </p:cNvGrpSpPr>
            <p:nvPr/>
          </p:nvGrpSpPr>
          <p:grpSpPr bwMode="auto">
            <a:xfrm>
              <a:off x="2544" y="1416"/>
              <a:ext cx="432" cy="424"/>
              <a:chOff x="2544" y="1416"/>
              <a:chExt cx="432" cy="424"/>
            </a:xfrm>
          </p:grpSpPr>
          <p:sp>
            <p:nvSpPr>
              <p:cNvPr id="27763" name="Oval 35"/>
              <p:cNvSpPr>
                <a:spLocks noChangeArrowheads="1"/>
              </p:cNvSpPr>
              <p:nvPr/>
            </p:nvSpPr>
            <p:spPr bwMode="auto">
              <a:xfrm rot="1800000">
                <a:off x="2662" y="14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64" name="Oval 36"/>
              <p:cNvSpPr>
                <a:spLocks noChangeArrowheads="1"/>
              </p:cNvSpPr>
              <p:nvPr/>
            </p:nvSpPr>
            <p:spPr bwMode="auto">
              <a:xfrm rot="1800000">
                <a:off x="2544" y="15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65" name="Oval 37"/>
              <p:cNvSpPr>
                <a:spLocks noChangeArrowheads="1"/>
              </p:cNvSpPr>
              <p:nvPr/>
            </p:nvSpPr>
            <p:spPr bwMode="auto">
              <a:xfrm rot="1800000">
                <a:off x="2928" y="14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66" name="Oval 38"/>
              <p:cNvSpPr>
                <a:spLocks noChangeArrowheads="1"/>
              </p:cNvSpPr>
              <p:nvPr/>
            </p:nvSpPr>
            <p:spPr bwMode="auto">
              <a:xfrm rot="1800000">
                <a:off x="2928" y="163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67" name="Oval 39"/>
              <p:cNvSpPr>
                <a:spLocks noChangeArrowheads="1"/>
              </p:cNvSpPr>
              <p:nvPr/>
            </p:nvSpPr>
            <p:spPr bwMode="auto">
              <a:xfrm rot="1800000">
                <a:off x="2640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68" name="Oval 40"/>
              <p:cNvSpPr>
                <a:spLocks noChangeArrowheads="1"/>
              </p:cNvSpPr>
              <p:nvPr/>
            </p:nvSpPr>
            <p:spPr bwMode="auto">
              <a:xfrm rot="1800000">
                <a:off x="2833" y="17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2" name="Group 137"/>
            <p:cNvGrpSpPr>
              <a:grpSpLocks/>
            </p:cNvGrpSpPr>
            <p:nvPr/>
          </p:nvGrpSpPr>
          <p:grpSpPr bwMode="auto">
            <a:xfrm>
              <a:off x="1920" y="2064"/>
              <a:ext cx="480" cy="391"/>
              <a:chOff x="1920" y="2064"/>
              <a:chExt cx="480" cy="391"/>
            </a:xfrm>
          </p:grpSpPr>
          <p:sp>
            <p:nvSpPr>
              <p:cNvPr id="27757" name="Oval 42"/>
              <p:cNvSpPr>
                <a:spLocks noChangeArrowheads="1"/>
              </p:cNvSpPr>
              <p:nvPr/>
            </p:nvSpPr>
            <p:spPr bwMode="auto">
              <a:xfrm rot="4500000">
                <a:off x="235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58" name="Oval 43"/>
              <p:cNvSpPr>
                <a:spLocks noChangeArrowheads="1"/>
              </p:cNvSpPr>
              <p:nvPr/>
            </p:nvSpPr>
            <p:spPr bwMode="auto">
              <a:xfrm rot="4500000">
                <a:off x="2104" y="20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59" name="Oval 44"/>
              <p:cNvSpPr>
                <a:spLocks noChangeArrowheads="1"/>
              </p:cNvSpPr>
              <p:nvPr/>
            </p:nvSpPr>
            <p:spPr bwMode="auto">
              <a:xfrm rot="4500000">
                <a:off x="2293" y="22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60" name="Oval 45"/>
              <p:cNvSpPr>
                <a:spLocks noChangeArrowheads="1"/>
              </p:cNvSpPr>
              <p:nvPr/>
            </p:nvSpPr>
            <p:spPr bwMode="auto">
              <a:xfrm rot="4500000">
                <a:off x="2256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61" name="Oval 46"/>
              <p:cNvSpPr>
                <a:spLocks noChangeArrowheads="1"/>
              </p:cNvSpPr>
              <p:nvPr/>
            </p:nvSpPr>
            <p:spPr bwMode="auto">
              <a:xfrm rot="4500000">
                <a:off x="1920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62" name="Oval 47"/>
              <p:cNvSpPr>
                <a:spLocks noChangeArrowheads="1"/>
              </p:cNvSpPr>
              <p:nvPr/>
            </p:nvSpPr>
            <p:spPr bwMode="auto">
              <a:xfrm rot="4500000">
                <a:off x="2040" y="2407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3" name="Group 142"/>
            <p:cNvGrpSpPr>
              <a:grpSpLocks/>
            </p:cNvGrpSpPr>
            <p:nvPr/>
          </p:nvGrpSpPr>
          <p:grpSpPr bwMode="auto">
            <a:xfrm>
              <a:off x="2592" y="2039"/>
              <a:ext cx="432" cy="457"/>
              <a:chOff x="2592" y="2039"/>
              <a:chExt cx="432" cy="457"/>
            </a:xfrm>
          </p:grpSpPr>
          <p:sp>
            <p:nvSpPr>
              <p:cNvPr id="27751" name="Oval 49"/>
              <p:cNvSpPr>
                <a:spLocks noChangeArrowheads="1"/>
              </p:cNvSpPr>
              <p:nvPr/>
            </p:nvSpPr>
            <p:spPr bwMode="auto">
              <a:xfrm rot="5400000">
                <a:off x="2855" y="203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52" name="Oval 50"/>
              <p:cNvSpPr>
                <a:spLocks noChangeArrowheads="1"/>
              </p:cNvSpPr>
              <p:nvPr/>
            </p:nvSpPr>
            <p:spPr bwMode="auto">
              <a:xfrm rot="5400000">
                <a:off x="2976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53" name="Oval 51"/>
              <p:cNvSpPr>
                <a:spLocks noChangeArrowheads="1"/>
              </p:cNvSpPr>
              <p:nvPr/>
            </p:nvSpPr>
            <p:spPr bwMode="auto">
              <a:xfrm rot="5400000">
                <a:off x="2976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54" name="Oval 52"/>
              <p:cNvSpPr>
                <a:spLocks noChangeArrowheads="1"/>
              </p:cNvSpPr>
              <p:nvPr/>
            </p:nvSpPr>
            <p:spPr bwMode="auto">
              <a:xfrm rot="5400000">
                <a:off x="2832" y="244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55" name="Oval 53"/>
              <p:cNvSpPr>
                <a:spLocks noChangeArrowheads="1"/>
              </p:cNvSpPr>
              <p:nvPr/>
            </p:nvSpPr>
            <p:spPr bwMode="auto">
              <a:xfrm rot="5400000">
                <a:off x="2592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56" name="Oval 54"/>
              <p:cNvSpPr>
                <a:spLocks noChangeArrowheads="1"/>
              </p:cNvSpPr>
              <p:nvPr/>
            </p:nvSpPr>
            <p:spPr bwMode="auto">
              <a:xfrm rot="5400000">
                <a:off x="2615" y="2375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4" name="Group 135"/>
            <p:cNvGrpSpPr>
              <a:grpSpLocks/>
            </p:cNvGrpSpPr>
            <p:nvPr/>
          </p:nvGrpSpPr>
          <p:grpSpPr bwMode="auto">
            <a:xfrm>
              <a:off x="1344" y="1870"/>
              <a:ext cx="432" cy="482"/>
              <a:chOff x="1344" y="1870"/>
              <a:chExt cx="432" cy="482"/>
            </a:xfrm>
          </p:grpSpPr>
          <p:sp>
            <p:nvSpPr>
              <p:cNvPr id="27745" name="Oval 56"/>
              <p:cNvSpPr>
                <a:spLocks noChangeArrowheads="1"/>
              </p:cNvSpPr>
              <p:nvPr/>
            </p:nvSpPr>
            <p:spPr bwMode="auto">
              <a:xfrm rot="3600000">
                <a:off x="1559" y="187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46" name="Oval 57"/>
              <p:cNvSpPr>
                <a:spLocks noChangeArrowheads="1"/>
              </p:cNvSpPr>
              <p:nvPr/>
            </p:nvSpPr>
            <p:spPr bwMode="auto">
              <a:xfrm rot="3600000">
                <a:off x="1488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47" name="Oval 58"/>
              <p:cNvSpPr>
                <a:spLocks noChangeArrowheads="1"/>
              </p:cNvSpPr>
              <p:nvPr/>
            </p:nvSpPr>
            <p:spPr bwMode="auto">
              <a:xfrm rot="3600000">
                <a:off x="1720" y="205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48" name="Oval 59"/>
              <p:cNvSpPr>
                <a:spLocks noChangeArrowheads="1"/>
              </p:cNvSpPr>
              <p:nvPr/>
            </p:nvSpPr>
            <p:spPr bwMode="auto">
              <a:xfrm rot="3600000">
                <a:off x="1728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49" name="Oval 60"/>
              <p:cNvSpPr>
                <a:spLocks noChangeArrowheads="1"/>
              </p:cNvSpPr>
              <p:nvPr/>
            </p:nvSpPr>
            <p:spPr bwMode="auto">
              <a:xfrm rot="3600000">
                <a:off x="1344" y="192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50" name="Oval 61"/>
              <p:cNvSpPr>
                <a:spLocks noChangeArrowheads="1"/>
              </p:cNvSpPr>
              <p:nvPr/>
            </p:nvSpPr>
            <p:spPr bwMode="auto">
              <a:xfrm rot="3600000">
                <a:off x="1519" y="228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5" name="Group 134"/>
            <p:cNvGrpSpPr>
              <a:grpSpLocks/>
            </p:cNvGrpSpPr>
            <p:nvPr/>
          </p:nvGrpSpPr>
          <p:grpSpPr bwMode="auto">
            <a:xfrm>
              <a:off x="1351" y="2638"/>
              <a:ext cx="425" cy="386"/>
              <a:chOff x="1351" y="2638"/>
              <a:chExt cx="425" cy="386"/>
            </a:xfrm>
          </p:grpSpPr>
          <p:sp>
            <p:nvSpPr>
              <p:cNvPr id="27739" name="Oval 63"/>
              <p:cNvSpPr>
                <a:spLocks noChangeArrowheads="1"/>
              </p:cNvSpPr>
              <p:nvPr/>
            </p:nvSpPr>
            <p:spPr bwMode="auto">
              <a:xfrm rot="7200000">
                <a:off x="1727" y="263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40" name="Oval 64"/>
              <p:cNvSpPr>
                <a:spLocks noChangeArrowheads="1"/>
              </p:cNvSpPr>
              <p:nvPr/>
            </p:nvSpPr>
            <p:spPr bwMode="auto">
              <a:xfrm rot="7200000">
                <a:off x="1584" y="278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41" name="Oval 65"/>
              <p:cNvSpPr>
                <a:spLocks noChangeArrowheads="1"/>
              </p:cNvSpPr>
              <p:nvPr/>
            </p:nvSpPr>
            <p:spPr bwMode="auto">
              <a:xfrm rot="7200000">
                <a:off x="1728" y="297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42" name="Oval 66"/>
              <p:cNvSpPr>
                <a:spLocks noChangeArrowheads="1"/>
              </p:cNvSpPr>
              <p:nvPr/>
            </p:nvSpPr>
            <p:spPr bwMode="auto">
              <a:xfrm rot="7200000">
                <a:off x="1488" y="297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43" name="Oval 67"/>
              <p:cNvSpPr>
                <a:spLocks noChangeArrowheads="1"/>
              </p:cNvSpPr>
              <p:nvPr/>
            </p:nvSpPr>
            <p:spPr bwMode="auto">
              <a:xfrm rot="7200000">
                <a:off x="1447" y="264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44" name="Oval 68"/>
              <p:cNvSpPr>
                <a:spLocks noChangeArrowheads="1"/>
              </p:cNvSpPr>
              <p:nvPr/>
            </p:nvSpPr>
            <p:spPr bwMode="auto">
              <a:xfrm rot="7200000">
                <a:off x="1351" y="28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6" name="Group 138"/>
            <p:cNvGrpSpPr>
              <a:grpSpLocks/>
            </p:cNvGrpSpPr>
            <p:nvPr/>
          </p:nvGrpSpPr>
          <p:grpSpPr bwMode="auto">
            <a:xfrm>
              <a:off x="1928" y="2592"/>
              <a:ext cx="472" cy="576"/>
              <a:chOff x="1928" y="2592"/>
              <a:chExt cx="472" cy="576"/>
            </a:xfrm>
          </p:grpSpPr>
          <p:sp>
            <p:nvSpPr>
              <p:cNvPr id="27733" name="Oval 70"/>
              <p:cNvSpPr>
                <a:spLocks noChangeArrowheads="1"/>
              </p:cNvSpPr>
              <p:nvPr/>
            </p:nvSpPr>
            <p:spPr bwMode="auto">
              <a:xfrm rot="8100000">
                <a:off x="2064" y="312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34" name="Oval 71"/>
              <p:cNvSpPr>
                <a:spLocks noChangeArrowheads="1"/>
              </p:cNvSpPr>
              <p:nvPr/>
            </p:nvSpPr>
            <p:spPr bwMode="auto">
              <a:xfrm rot="8100000">
                <a:off x="2233" y="272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35" name="Oval 72"/>
              <p:cNvSpPr>
                <a:spLocks noChangeArrowheads="1"/>
              </p:cNvSpPr>
              <p:nvPr/>
            </p:nvSpPr>
            <p:spPr bwMode="auto">
              <a:xfrm rot="8100000">
                <a:off x="2352" y="297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36" name="Oval 73"/>
              <p:cNvSpPr>
                <a:spLocks noChangeArrowheads="1"/>
              </p:cNvSpPr>
              <p:nvPr/>
            </p:nvSpPr>
            <p:spPr bwMode="auto">
              <a:xfrm rot="8100000">
                <a:off x="2098" y="2857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37" name="Oval 74"/>
              <p:cNvSpPr>
                <a:spLocks noChangeArrowheads="1"/>
              </p:cNvSpPr>
              <p:nvPr/>
            </p:nvSpPr>
            <p:spPr bwMode="auto">
              <a:xfrm rot="8100000">
                <a:off x="2016" y="25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38" name="Oval 75"/>
              <p:cNvSpPr>
                <a:spLocks noChangeArrowheads="1"/>
              </p:cNvSpPr>
              <p:nvPr/>
            </p:nvSpPr>
            <p:spPr bwMode="auto">
              <a:xfrm rot="8100000">
                <a:off x="1928" y="282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7" name="Group 143"/>
            <p:cNvGrpSpPr>
              <a:grpSpLocks/>
            </p:cNvGrpSpPr>
            <p:nvPr/>
          </p:nvGrpSpPr>
          <p:grpSpPr bwMode="auto">
            <a:xfrm>
              <a:off x="3168" y="2112"/>
              <a:ext cx="496" cy="480"/>
              <a:chOff x="3168" y="2112"/>
              <a:chExt cx="496" cy="480"/>
            </a:xfrm>
          </p:grpSpPr>
          <p:sp>
            <p:nvSpPr>
              <p:cNvPr id="27727" name="Oval 77"/>
              <p:cNvSpPr>
                <a:spLocks noChangeArrowheads="1"/>
              </p:cNvSpPr>
              <p:nvPr/>
            </p:nvSpPr>
            <p:spPr bwMode="auto">
              <a:xfrm rot="6300000">
                <a:off x="3616" y="211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28" name="Oval 78"/>
              <p:cNvSpPr>
                <a:spLocks noChangeArrowheads="1"/>
              </p:cNvSpPr>
              <p:nvPr/>
            </p:nvSpPr>
            <p:spPr bwMode="auto">
              <a:xfrm rot="6300000">
                <a:off x="3456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29" name="Oval 79"/>
              <p:cNvSpPr>
                <a:spLocks noChangeArrowheads="1"/>
              </p:cNvSpPr>
              <p:nvPr/>
            </p:nvSpPr>
            <p:spPr bwMode="auto">
              <a:xfrm rot="6300000">
                <a:off x="3600" y="236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30" name="Oval 80"/>
              <p:cNvSpPr>
                <a:spLocks noChangeArrowheads="1"/>
              </p:cNvSpPr>
              <p:nvPr/>
            </p:nvSpPr>
            <p:spPr bwMode="auto">
              <a:xfrm rot="6300000">
                <a:off x="3456" y="25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31" name="Oval 81"/>
              <p:cNvSpPr>
                <a:spLocks noChangeArrowheads="1"/>
              </p:cNvSpPr>
              <p:nvPr/>
            </p:nvSpPr>
            <p:spPr bwMode="auto">
              <a:xfrm rot="6300000">
                <a:off x="3168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32" name="Oval 82"/>
              <p:cNvSpPr>
                <a:spLocks noChangeArrowheads="1"/>
              </p:cNvSpPr>
              <p:nvPr/>
            </p:nvSpPr>
            <p:spPr bwMode="auto">
              <a:xfrm rot="6300000">
                <a:off x="3297" y="238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8" name="Group 141"/>
            <p:cNvGrpSpPr>
              <a:grpSpLocks/>
            </p:cNvGrpSpPr>
            <p:nvPr/>
          </p:nvGrpSpPr>
          <p:grpSpPr bwMode="auto">
            <a:xfrm>
              <a:off x="3120" y="1397"/>
              <a:ext cx="576" cy="475"/>
              <a:chOff x="3120" y="1397"/>
              <a:chExt cx="576" cy="475"/>
            </a:xfrm>
          </p:grpSpPr>
          <p:sp>
            <p:nvSpPr>
              <p:cNvPr id="27721" name="Oval 84"/>
              <p:cNvSpPr>
                <a:spLocks noChangeArrowheads="1"/>
              </p:cNvSpPr>
              <p:nvPr/>
            </p:nvSpPr>
            <p:spPr bwMode="auto">
              <a:xfrm rot="2700000">
                <a:off x="3429" y="1397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22" name="Oval 85"/>
              <p:cNvSpPr>
                <a:spLocks noChangeArrowheads="1"/>
              </p:cNvSpPr>
              <p:nvPr/>
            </p:nvSpPr>
            <p:spPr bwMode="auto">
              <a:xfrm rot="2700000">
                <a:off x="3120" y="14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23" name="Oval 86"/>
              <p:cNvSpPr>
                <a:spLocks noChangeArrowheads="1"/>
              </p:cNvSpPr>
              <p:nvPr/>
            </p:nvSpPr>
            <p:spPr bwMode="auto">
              <a:xfrm rot="2700000">
                <a:off x="3632" y="153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24" name="Oval 87"/>
              <p:cNvSpPr>
                <a:spLocks noChangeArrowheads="1"/>
              </p:cNvSpPr>
              <p:nvPr/>
            </p:nvSpPr>
            <p:spPr bwMode="auto">
              <a:xfrm rot="2700000">
                <a:off x="3456" y="158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25" name="Oval 88"/>
              <p:cNvSpPr>
                <a:spLocks noChangeArrowheads="1"/>
              </p:cNvSpPr>
              <p:nvPr/>
            </p:nvSpPr>
            <p:spPr bwMode="auto">
              <a:xfrm rot="2700000">
                <a:off x="3216" y="18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26" name="Oval 89"/>
              <p:cNvSpPr>
                <a:spLocks noChangeArrowheads="1"/>
              </p:cNvSpPr>
              <p:nvPr/>
            </p:nvSpPr>
            <p:spPr bwMode="auto">
              <a:xfrm rot="2700000">
                <a:off x="3648" y="18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79" name="Group 147"/>
            <p:cNvGrpSpPr>
              <a:grpSpLocks/>
            </p:cNvGrpSpPr>
            <p:nvPr/>
          </p:nvGrpSpPr>
          <p:grpSpPr bwMode="auto">
            <a:xfrm>
              <a:off x="3120" y="3312"/>
              <a:ext cx="624" cy="480"/>
              <a:chOff x="3120" y="3312"/>
              <a:chExt cx="624" cy="480"/>
            </a:xfrm>
          </p:grpSpPr>
          <p:sp>
            <p:nvSpPr>
              <p:cNvPr id="27715" name="Oval 91"/>
              <p:cNvSpPr>
                <a:spLocks noChangeArrowheads="1"/>
              </p:cNvSpPr>
              <p:nvPr/>
            </p:nvSpPr>
            <p:spPr bwMode="auto">
              <a:xfrm rot="-5400000">
                <a:off x="3120" y="36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16" name="Oval 92"/>
              <p:cNvSpPr>
                <a:spLocks noChangeArrowheads="1"/>
              </p:cNvSpPr>
              <p:nvPr/>
            </p:nvSpPr>
            <p:spPr bwMode="auto">
              <a:xfrm rot="-5400000">
                <a:off x="3696" y="37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17" name="Oval 93"/>
              <p:cNvSpPr>
                <a:spLocks noChangeArrowheads="1"/>
              </p:cNvSpPr>
              <p:nvPr/>
            </p:nvSpPr>
            <p:spPr bwMode="auto">
              <a:xfrm rot="-5400000">
                <a:off x="3168" y="33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18" name="Oval 94"/>
              <p:cNvSpPr>
                <a:spLocks noChangeArrowheads="1"/>
              </p:cNvSpPr>
              <p:nvPr/>
            </p:nvSpPr>
            <p:spPr bwMode="auto">
              <a:xfrm rot="-5400000">
                <a:off x="3360" y="36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19" name="Oval 95"/>
              <p:cNvSpPr>
                <a:spLocks noChangeArrowheads="1"/>
              </p:cNvSpPr>
              <p:nvPr/>
            </p:nvSpPr>
            <p:spPr bwMode="auto">
              <a:xfrm rot="-5400000">
                <a:off x="3552" y="345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20" name="Oval 96"/>
              <p:cNvSpPr>
                <a:spLocks noChangeArrowheads="1"/>
              </p:cNvSpPr>
              <p:nvPr/>
            </p:nvSpPr>
            <p:spPr bwMode="auto">
              <a:xfrm rot="-5400000">
                <a:off x="3456" y="33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80" name="Group 139"/>
            <p:cNvGrpSpPr>
              <a:grpSpLocks/>
            </p:cNvGrpSpPr>
            <p:nvPr/>
          </p:nvGrpSpPr>
          <p:grpSpPr bwMode="auto">
            <a:xfrm>
              <a:off x="1962" y="3273"/>
              <a:ext cx="438" cy="567"/>
              <a:chOff x="1962" y="3273"/>
              <a:chExt cx="438" cy="567"/>
            </a:xfrm>
          </p:grpSpPr>
          <p:sp>
            <p:nvSpPr>
              <p:cNvPr id="27709" name="Oval 98"/>
              <p:cNvSpPr>
                <a:spLocks noChangeArrowheads="1"/>
              </p:cNvSpPr>
              <p:nvPr/>
            </p:nvSpPr>
            <p:spPr bwMode="auto">
              <a:xfrm rot="-9900000">
                <a:off x="2225" y="35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10" name="Oval 99"/>
              <p:cNvSpPr>
                <a:spLocks noChangeArrowheads="1"/>
              </p:cNvSpPr>
              <p:nvPr/>
            </p:nvSpPr>
            <p:spPr bwMode="auto">
              <a:xfrm rot="-9900000">
                <a:off x="2352" y="37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11" name="Oval 100"/>
              <p:cNvSpPr>
                <a:spLocks noChangeArrowheads="1"/>
              </p:cNvSpPr>
              <p:nvPr/>
            </p:nvSpPr>
            <p:spPr bwMode="auto">
              <a:xfrm rot="-9900000">
                <a:off x="1968" y="36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12" name="Oval 101"/>
              <p:cNvSpPr>
                <a:spLocks noChangeArrowheads="1"/>
              </p:cNvSpPr>
              <p:nvPr/>
            </p:nvSpPr>
            <p:spPr bwMode="auto">
              <a:xfrm rot="-9900000">
                <a:off x="2018" y="3437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13" name="Oval 102"/>
              <p:cNvSpPr>
                <a:spLocks noChangeArrowheads="1"/>
              </p:cNvSpPr>
              <p:nvPr/>
            </p:nvSpPr>
            <p:spPr bwMode="auto">
              <a:xfrm rot="-9900000">
                <a:off x="2304" y="33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14" name="Oval 103"/>
              <p:cNvSpPr>
                <a:spLocks noChangeArrowheads="1"/>
              </p:cNvSpPr>
              <p:nvPr/>
            </p:nvSpPr>
            <p:spPr bwMode="auto">
              <a:xfrm rot="-9900000">
                <a:off x="1962" y="327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81" name="Group 133"/>
            <p:cNvGrpSpPr>
              <a:grpSpLocks/>
            </p:cNvGrpSpPr>
            <p:nvPr/>
          </p:nvGrpSpPr>
          <p:grpSpPr bwMode="auto">
            <a:xfrm>
              <a:off x="1343" y="3216"/>
              <a:ext cx="433" cy="528"/>
              <a:chOff x="1343" y="3216"/>
              <a:chExt cx="433" cy="528"/>
            </a:xfrm>
          </p:grpSpPr>
          <p:sp>
            <p:nvSpPr>
              <p:cNvPr id="27703" name="Oval 105"/>
              <p:cNvSpPr>
                <a:spLocks noChangeArrowheads="1"/>
              </p:cNvSpPr>
              <p:nvPr/>
            </p:nvSpPr>
            <p:spPr bwMode="auto">
              <a:xfrm rot="10800000">
                <a:off x="1584" y="340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04" name="Oval 106"/>
              <p:cNvSpPr>
                <a:spLocks noChangeArrowheads="1"/>
              </p:cNvSpPr>
              <p:nvPr/>
            </p:nvSpPr>
            <p:spPr bwMode="auto">
              <a:xfrm rot="10800000">
                <a:off x="1728" y="340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05" name="Oval 107"/>
              <p:cNvSpPr>
                <a:spLocks noChangeArrowheads="1"/>
              </p:cNvSpPr>
              <p:nvPr/>
            </p:nvSpPr>
            <p:spPr bwMode="auto">
              <a:xfrm rot="10800000">
                <a:off x="1439" y="355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06" name="Oval 108"/>
              <p:cNvSpPr>
                <a:spLocks noChangeArrowheads="1"/>
              </p:cNvSpPr>
              <p:nvPr/>
            </p:nvSpPr>
            <p:spPr bwMode="auto">
              <a:xfrm rot="10800000">
                <a:off x="1632" y="36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07" name="Oval 109"/>
              <p:cNvSpPr>
                <a:spLocks noChangeArrowheads="1"/>
              </p:cNvSpPr>
              <p:nvPr/>
            </p:nvSpPr>
            <p:spPr bwMode="auto">
              <a:xfrm rot="10800000">
                <a:off x="1680" y="32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08" name="Oval 110"/>
              <p:cNvSpPr>
                <a:spLocks noChangeArrowheads="1"/>
              </p:cNvSpPr>
              <p:nvPr/>
            </p:nvSpPr>
            <p:spPr bwMode="auto">
              <a:xfrm rot="10800000">
                <a:off x="1343" y="326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82" name="Group 146"/>
            <p:cNvGrpSpPr>
              <a:grpSpLocks/>
            </p:cNvGrpSpPr>
            <p:nvPr/>
          </p:nvGrpSpPr>
          <p:grpSpPr bwMode="auto">
            <a:xfrm>
              <a:off x="2577" y="3216"/>
              <a:ext cx="351" cy="576"/>
              <a:chOff x="2577" y="3216"/>
              <a:chExt cx="351" cy="576"/>
            </a:xfrm>
          </p:grpSpPr>
          <p:sp>
            <p:nvSpPr>
              <p:cNvPr id="27697" name="Oval 112"/>
              <p:cNvSpPr>
                <a:spLocks noChangeArrowheads="1"/>
              </p:cNvSpPr>
              <p:nvPr/>
            </p:nvSpPr>
            <p:spPr bwMode="auto">
              <a:xfrm rot="-9000000">
                <a:off x="2784" y="37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98" name="Oval 113"/>
              <p:cNvSpPr>
                <a:spLocks noChangeArrowheads="1"/>
              </p:cNvSpPr>
              <p:nvPr/>
            </p:nvSpPr>
            <p:spPr bwMode="auto">
              <a:xfrm rot="-9000000">
                <a:off x="2815" y="356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99" name="Oval 114"/>
              <p:cNvSpPr>
                <a:spLocks noChangeArrowheads="1"/>
              </p:cNvSpPr>
              <p:nvPr/>
            </p:nvSpPr>
            <p:spPr bwMode="auto">
              <a:xfrm rot="-9000000">
                <a:off x="2577" y="35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00" name="Oval 115"/>
              <p:cNvSpPr>
                <a:spLocks noChangeArrowheads="1"/>
              </p:cNvSpPr>
              <p:nvPr/>
            </p:nvSpPr>
            <p:spPr bwMode="auto">
              <a:xfrm rot="-9000000">
                <a:off x="2649" y="3467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01" name="Oval 116"/>
              <p:cNvSpPr>
                <a:spLocks noChangeArrowheads="1"/>
              </p:cNvSpPr>
              <p:nvPr/>
            </p:nvSpPr>
            <p:spPr bwMode="auto">
              <a:xfrm rot="-9000000">
                <a:off x="2880" y="32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702" name="Oval 117"/>
              <p:cNvSpPr>
                <a:spLocks noChangeArrowheads="1"/>
              </p:cNvSpPr>
              <p:nvPr/>
            </p:nvSpPr>
            <p:spPr bwMode="auto">
              <a:xfrm rot="-9000000">
                <a:off x="2592" y="32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83" name="Group 144"/>
            <p:cNvGrpSpPr>
              <a:grpSpLocks/>
            </p:cNvGrpSpPr>
            <p:nvPr/>
          </p:nvGrpSpPr>
          <p:grpSpPr bwMode="auto">
            <a:xfrm>
              <a:off x="2494" y="2695"/>
              <a:ext cx="459" cy="377"/>
              <a:chOff x="2494" y="2695"/>
              <a:chExt cx="459" cy="377"/>
            </a:xfrm>
          </p:grpSpPr>
          <p:sp>
            <p:nvSpPr>
              <p:cNvPr id="27691" name="Oval 119"/>
              <p:cNvSpPr>
                <a:spLocks noChangeArrowheads="1"/>
              </p:cNvSpPr>
              <p:nvPr/>
            </p:nvSpPr>
            <p:spPr bwMode="auto">
              <a:xfrm rot="9000000">
                <a:off x="2905" y="283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92" name="Oval 120"/>
              <p:cNvSpPr>
                <a:spLocks noChangeArrowheads="1"/>
              </p:cNvSpPr>
              <p:nvPr/>
            </p:nvSpPr>
            <p:spPr bwMode="auto">
              <a:xfrm rot="9000000">
                <a:off x="2688" y="283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93" name="Oval 121"/>
              <p:cNvSpPr>
                <a:spLocks noChangeArrowheads="1"/>
              </p:cNvSpPr>
              <p:nvPr/>
            </p:nvSpPr>
            <p:spPr bwMode="auto">
              <a:xfrm rot="9000000">
                <a:off x="2592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94" name="Oval 122"/>
              <p:cNvSpPr>
                <a:spLocks noChangeArrowheads="1"/>
              </p:cNvSpPr>
              <p:nvPr/>
            </p:nvSpPr>
            <p:spPr bwMode="auto">
              <a:xfrm rot="9000000">
                <a:off x="2832" y="29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95" name="Oval 123"/>
              <p:cNvSpPr>
                <a:spLocks noChangeArrowheads="1"/>
              </p:cNvSpPr>
              <p:nvPr/>
            </p:nvSpPr>
            <p:spPr bwMode="auto">
              <a:xfrm rot="9000000">
                <a:off x="2660" y="2695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96" name="Oval 124"/>
              <p:cNvSpPr>
                <a:spLocks noChangeArrowheads="1"/>
              </p:cNvSpPr>
              <p:nvPr/>
            </p:nvSpPr>
            <p:spPr bwMode="auto">
              <a:xfrm rot="9000000">
                <a:off x="2494" y="279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7684" name="Group 145"/>
            <p:cNvGrpSpPr>
              <a:grpSpLocks/>
            </p:cNvGrpSpPr>
            <p:nvPr/>
          </p:nvGrpSpPr>
          <p:grpSpPr bwMode="auto">
            <a:xfrm>
              <a:off x="3072" y="2736"/>
              <a:ext cx="576" cy="336"/>
              <a:chOff x="3072" y="2736"/>
              <a:chExt cx="576" cy="336"/>
            </a:xfrm>
          </p:grpSpPr>
          <p:sp>
            <p:nvSpPr>
              <p:cNvPr id="27685" name="Oval 126"/>
              <p:cNvSpPr>
                <a:spLocks noChangeArrowheads="1"/>
              </p:cNvSpPr>
              <p:nvPr/>
            </p:nvSpPr>
            <p:spPr bwMode="auto">
              <a:xfrm rot="9900000">
                <a:off x="3600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86" name="Oval 127"/>
              <p:cNvSpPr>
                <a:spLocks noChangeArrowheads="1"/>
              </p:cNvSpPr>
              <p:nvPr/>
            </p:nvSpPr>
            <p:spPr bwMode="auto">
              <a:xfrm rot="9900000">
                <a:off x="3600" y="27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87" name="Oval 128"/>
              <p:cNvSpPr>
                <a:spLocks noChangeArrowheads="1"/>
              </p:cNvSpPr>
              <p:nvPr/>
            </p:nvSpPr>
            <p:spPr bwMode="auto">
              <a:xfrm rot="9900000">
                <a:off x="3303" y="298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88" name="Oval 129"/>
              <p:cNvSpPr>
                <a:spLocks noChangeArrowheads="1"/>
              </p:cNvSpPr>
              <p:nvPr/>
            </p:nvSpPr>
            <p:spPr bwMode="auto">
              <a:xfrm rot="9900000">
                <a:off x="3072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89" name="Oval 130"/>
              <p:cNvSpPr>
                <a:spLocks noChangeArrowheads="1"/>
              </p:cNvSpPr>
              <p:nvPr/>
            </p:nvSpPr>
            <p:spPr bwMode="auto">
              <a:xfrm rot="9900000">
                <a:off x="3360" y="278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7690" name="Oval 131"/>
              <p:cNvSpPr>
                <a:spLocks noChangeArrowheads="1"/>
              </p:cNvSpPr>
              <p:nvPr/>
            </p:nvSpPr>
            <p:spPr bwMode="auto">
              <a:xfrm rot="9900000">
                <a:off x="3136" y="27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</p:grpSp>
      <p:sp>
        <p:nvSpPr>
          <p:cNvPr id="27667" name="Text Box 149"/>
          <p:cNvSpPr txBox="1">
            <a:spLocks noChangeArrowheads="1"/>
          </p:cNvSpPr>
          <p:nvPr/>
        </p:nvSpPr>
        <p:spPr bwMode="auto">
          <a:xfrm>
            <a:off x="5638800" y="2057400"/>
            <a:ext cx="25908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ORB is not used when the items are distributed uniformly over the domain - in this case the subdomains would come out about the same size and shape.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animBg="1"/>
      <p:bldP spid="296965" grpId="0" animBg="1"/>
      <p:bldP spid="296966" grpId="0" animBg="1"/>
      <p:bldP spid="296967" grpId="0" animBg="1"/>
      <p:bldP spid="296968" grpId="0" animBg="1"/>
      <p:bldP spid="296969" grpId="0" animBg="1"/>
      <p:bldP spid="296970" grpId="0" animBg="1"/>
      <p:bldP spid="296971" grpId="0" animBg="1"/>
      <p:bldP spid="296972" grpId="0" animBg="1"/>
      <p:bldP spid="296973" grpId="0" animBg="1"/>
      <p:bldP spid="296974" grpId="0" animBg="1"/>
      <p:bldP spid="296975" grpId="0" animBg="1"/>
      <p:bldP spid="296976" grpId="0" animBg="1"/>
      <p:bldP spid="296977" grpId="0" animBg="1"/>
      <p:bldP spid="2969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68A9BE-D298-F146-BEB6-FA0505F1EE5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Example of ORB 2</a:t>
            </a:r>
          </a:p>
        </p:txBody>
      </p:sp>
      <p:sp>
        <p:nvSpPr>
          <p:cNvPr id="297988" name="Line 4"/>
          <p:cNvSpPr>
            <a:spLocks noChangeShapeType="1"/>
          </p:cNvSpPr>
          <p:nvPr/>
        </p:nvSpPr>
        <p:spPr bwMode="auto">
          <a:xfrm>
            <a:off x="1219200" y="3962400"/>
            <a:ext cx="1524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89" name="Line 5"/>
          <p:cNvSpPr>
            <a:spLocks noChangeShapeType="1"/>
          </p:cNvSpPr>
          <p:nvPr/>
        </p:nvSpPr>
        <p:spPr bwMode="auto">
          <a:xfrm>
            <a:off x="2743200" y="4191000"/>
            <a:ext cx="2590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93" name="Line 9"/>
          <p:cNvSpPr>
            <a:spLocks noChangeShapeType="1"/>
          </p:cNvSpPr>
          <p:nvPr/>
        </p:nvSpPr>
        <p:spPr bwMode="auto">
          <a:xfrm>
            <a:off x="3886200" y="4191000"/>
            <a:ext cx="0" cy="2057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95" name="Line 11"/>
          <p:cNvSpPr>
            <a:spLocks noChangeShapeType="1"/>
          </p:cNvSpPr>
          <p:nvPr/>
        </p:nvSpPr>
        <p:spPr bwMode="auto">
          <a:xfrm>
            <a:off x="1676400" y="3200400"/>
            <a:ext cx="1066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96" name="Line 12"/>
          <p:cNvSpPr>
            <a:spLocks noChangeShapeType="1"/>
          </p:cNvSpPr>
          <p:nvPr/>
        </p:nvSpPr>
        <p:spPr bwMode="auto">
          <a:xfrm>
            <a:off x="2743200" y="3048000"/>
            <a:ext cx="17526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998" name="Line 14"/>
          <p:cNvSpPr>
            <a:spLocks noChangeShapeType="1"/>
          </p:cNvSpPr>
          <p:nvPr/>
        </p:nvSpPr>
        <p:spPr bwMode="auto">
          <a:xfrm>
            <a:off x="1219200" y="4953000"/>
            <a:ext cx="1219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000" name="Line 16"/>
          <p:cNvSpPr>
            <a:spLocks noChangeShapeType="1"/>
          </p:cNvSpPr>
          <p:nvPr/>
        </p:nvSpPr>
        <p:spPr bwMode="auto">
          <a:xfrm>
            <a:off x="2743200" y="4953000"/>
            <a:ext cx="1143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001" name="Line 17"/>
          <p:cNvSpPr>
            <a:spLocks noChangeShapeType="1"/>
          </p:cNvSpPr>
          <p:nvPr/>
        </p:nvSpPr>
        <p:spPr bwMode="auto">
          <a:xfrm>
            <a:off x="3886200" y="5029200"/>
            <a:ext cx="1447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9707" name="Group 153"/>
          <p:cNvGrpSpPr>
            <a:grpSpLocks/>
          </p:cNvGrpSpPr>
          <p:nvPr/>
        </p:nvGrpSpPr>
        <p:grpSpPr bwMode="auto">
          <a:xfrm>
            <a:off x="1219200" y="2133600"/>
            <a:ext cx="4113213" cy="4113213"/>
            <a:chOff x="768" y="1344"/>
            <a:chExt cx="2591" cy="2591"/>
          </a:xfrm>
        </p:grpSpPr>
        <p:sp>
          <p:nvSpPr>
            <p:cNvPr id="29716" name="Rectangle 19"/>
            <p:cNvSpPr>
              <a:spLocks noChangeArrowheads="1"/>
            </p:cNvSpPr>
            <p:nvPr/>
          </p:nvSpPr>
          <p:spPr bwMode="auto">
            <a:xfrm>
              <a:off x="768" y="1344"/>
              <a:ext cx="2591" cy="25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GB" altLang="en-US"/>
            </a:p>
          </p:txBody>
        </p:sp>
        <p:grpSp>
          <p:nvGrpSpPr>
            <p:cNvPr id="29717" name="Group 143"/>
            <p:cNvGrpSpPr>
              <a:grpSpLocks/>
            </p:cNvGrpSpPr>
            <p:nvPr/>
          </p:nvGrpSpPr>
          <p:grpSpPr bwMode="auto">
            <a:xfrm>
              <a:off x="1152" y="1440"/>
              <a:ext cx="528" cy="432"/>
              <a:chOff x="1152" y="1440"/>
              <a:chExt cx="528" cy="432"/>
            </a:xfrm>
          </p:grpSpPr>
          <p:sp>
            <p:nvSpPr>
              <p:cNvPr id="29823" name="Oval 21"/>
              <p:cNvSpPr>
                <a:spLocks noChangeArrowheads="1"/>
              </p:cNvSpPr>
              <p:nvPr/>
            </p:nvSpPr>
            <p:spPr bwMode="auto">
              <a:xfrm rot="900000">
                <a:off x="1152" y="14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24" name="Oval 22"/>
              <p:cNvSpPr>
                <a:spLocks noChangeArrowheads="1"/>
              </p:cNvSpPr>
              <p:nvPr/>
            </p:nvSpPr>
            <p:spPr bwMode="auto">
              <a:xfrm rot="900000">
                <a:off x="1152" y="177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25" name="Oval 23"/>
              <p:cNvSpPr>
                <a:spLocks noChangeArrowheads="1"/>
              </p:cNvSpPr>
              <p:nvPr/>
            </p:nvSpPr>
            <p:spPr bwMode="auto">
              <a:xfrm rot="900000">
                <a:off x="1584" y="14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26" name="Oval 24"/>
              <p:cNvSpPr>
                <a:spLocks noChangeArrowheads="1"/>
              </p:cNvSpPr>
              <p:nvPr/>
            </p:nvSpPr>
            <p:spPr bwMode="auto">
              <a:xfrm rot="900000">
                <a:off x="1632" y="18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27" name="Oval 25"/>
              <p:cNvSpPr>
                <a:spLocks noChangeArrowheads="1"/>
              </p:cNvSpPr>
              <p:nvPr/>
            </p:nvSpPr>
            <p:spPr bwMode="auto">
              <a:xfrm rot="900000">
                <a:off x="1440" y="163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28" name="Oval 26"/>
              <p:cNvSpPr>
                <a:spLocks noChangeArrowheads="1"/>
              </p:cNvSpPr>
              <p:nvPr/>
            </p:nvSpPr>
            <p:spPr bwMode="auto">
              <a:xfrm rot="900000">
                <a:off x="1152" y="158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18" name="Group 140"/>
            <p:cNvGrpSpPr>
              <a:grpSpLocks/>
            </p:cNvGrpSpPr>
            <p:nvPr/>
          </p:nvGrpSpPr>
          <p:grpSpPr bwMode="auto">
            <a:xfrm>
              <a:off x="816" y="1392"/>
              <a:ext cx="192" cy="192"/>
              <a:chOff x="816" y="1392"/>
              <a:chExt cx="192" cy="192"/>
            </a:xfrm>
          </p:grpSpPr>
          <p:sp>
            <p:nvSpPr>
              <p:cNvPr id="29817" name="Oval 28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18" name="Oval 29"/>
              <p:cNvSpPr>
                <a:spLocks noChangeArrowheads="1"/>
              </p:cNvSpPr>
              <p:nvPr/>
            </p:nvSpPr>
            <p:spPr bwMode="auto">
              <a:xfrm>
                <a:off x="912" y="15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19" name="Oval 30"/>
              <p:cNvSpPr>
                <a:spLocks noChangeArrowheads="1"/>
              </p:cNvSpPr>
              <p:nvPr/>
            </p:nvSpPr>
            <p:spPr bwMode="auto">
              <a:xfrm>
                <a:off x="816" y="13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20" name="Oval 31"/>
              <p:cNvSpPr>
                <a:spLocks noChangeArrowheads="1"/>
              </p:cNvSpPr>
              <p:nvPr/>
            </p:nvSpPr>
            <p:spPr bwMode="auto">
              <a:xfrm>
                <a:off x="816" y="15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21" name="Oval 32"/>
              <p:cNvSpPr>
                <a:spLocks noChangeArrowheads="1"/>
              </p:cNvSpPr>
              <p:nvPr/>
            </p:nvSpPr>
            <p:spPr bwMode="auto">
              <a:xfrm>
                <a:off x="960" y="13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22" name="Oval 33"/>
              <p:cNvSpPr>
                <a:spLocks noChangeArrowheads="1"/>
              </p:cNvSpPr>
              <p:nvPr/>
            </p:nvSpPr>
            <p:spPr bwMode="auto">
              <a:xfrm>
                <a:off x="960" y="14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19" name="Group 144"/>
            <p:cNvGrpSpPr>
              <a:grpSpLocks/>
            </p:cNvGrpSpPr>
            <p:nvPr/>
          </p:nvGrpSpPr>
          <p:grpSpPr bwMode="auto">
            <a:xfrm>
              <a:off x="1872" y="1416"/>
              <a:ext cx="528" cy="424"/>
              <a:chOff x="1872" y="1416"/>
              <a:chExt cx="528" cy="424"/>
            </a:xfrm>
          </p:grpSpPr>
          <p:sp>
            <p:nvSpPr>
              <p:cNvPr id="29811" name="Oval 35"/>
              <p:cNvSpPr>
                <a:spLocks noChangeArrowheads="1"/>
              </p:cNvSpPr>
              <p:nvPr/>
            </p:nvSpPr>
            <p:spPr bwMode="auto">
              <a:xfrm rot="1800000">
                <a:off x="1990" y="14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12" name="Oval 36"/>
              <p:cNvSpPr>
                <a:spLocks noChangeArrowheads="1"/>
              </p:cNvSpPr>
              <p:nvPr/>
            </p:nvSpPr>
            <p:spPr bwMode="auto">
              <a:xfrm rot="1800000">
                <a:off x="1872" y="15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13" name="Oval 37"/>
              <p:cNvSpPr>
                <a:spLocks noChangeArrowheads="1"/>
              </p:cNvSpPr>
              <p:nvPr/>
            </p:nvSpPr>
            <p:spPr bwMode="auto">
              <a:xfrm rot="1800000">
                <a:off x="2256" y="14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14" name="Oval 38"/>
              <p:cNvSpPr>
                <a:spLocks noChangeArrowheads="1"/>
              </p:cNvSpPr>
              <p:nvPr/>
            </p:nvSpPr>
            <p:spPr bwMode="auto">
              <a:xfrm rot="1800000">
                <a:off x="2352" y="17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15" name="Oval 39"/>
              <p:cNvSpPr>
                <a:spLocks noChangeArrowheads="1"/>
              </p:cNvSpPr>
              <p:nvPr/>
            </p:nvSpPr>
            <p:spPr bwMode="auto">
              <a:xfrm rot="1800000">
                <a:off x="1872" y="177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16" name="Oval 40"/>
              <p:cNvSpPr>
                <a:spLocks noChangeArrowheads="1"/>
              </p:cNvSpPr>
              <p:nvPr/>
            </p:nvSpPr>
            <p:spPr bwMode="auto">
              <a:xfrm rot="1800000">
                <a:off x="2161" y="17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0" name="Group 142"/>
            <p:cNvGrpSpPr>
              <a:grpSpLocks/>
            </p:cNvGrpSpPr>
            <p:nvPr/>
          </p:nvGrpSpPr>
          <p:grpSpPr bwMode="auto">
            <a:xfrm>
              <a:off x="1104" y="2064"/>
              <a:ext cx="624" cy="336"/>
              <a:chOff x="1104" y="2064"/>
              <a:chExt cx="624" cy="336"/>
            </a:xfrm>
          </p:grpSpPr>
          <p:sp>
            <p:nvSpPr>
              <p:cNvPr id="29805" name="Oval 42"/>
              <p:cNvSpPr>
                <a:spLocks noChangeArrowheads="1"/>
              </p:cNvSpPr>
              <p:nvPr/>
            </p:nvSpPr>
            <p:spPr bwMode="auto">
              <a:xfrm rot="4500000">
                <a:off x="1104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06" name="Oval 43"/>
              <p:cNvSpPr>
                <a:spLocks noChangeArrowheads="1"/>
              </p:cNvSpPr>
              <p:nvPr/>
            </p:nvSpPr>
            <p:spPr bwMode="auto">
              <a:xfrm rot="4500000">
                <a:off x="1392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07" name="Oval 44"/>
              <p:cNvSpPr>
                <a:spLocks noChangeArrowheads="1"/>
              </p:cNvSpPr>
              <p:nvPr/>
            </p:nvSpPr>
            <p:spPr bwMode="auto">
              <a:xfrm rot="4500000">
                <a:off x="1632" y="225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08" name="Oval 45"/>
              <p:cNvSpPr>
                <a:spLocks noChangeArrowheads="1"/>
              </p:cNvSpPr>
              <p:nvPr/>
            </p:nvSpPr>
            <p:spPr bwMode="auto">
              <a:xfrm rot="4500000">
                <a:off x="1680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09" name="Oval 46"/>
              <p:cNvSpPr>
                <a:spLocks noChangeArrowheads="1"/>
              </p:cNvSpPr>
              <p:nvPr/>
            </p:nvSpPr>
            <p:spPr bwMode="auto">
              <a:xfrm rot="4500000">
                <a:off x="1344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10" name="Oval 47"/>
              <p:cNvSpPr>
                <a:spLocks noChangeArrowheads="1"/>
              </p:cNvSpPr>
              <p:nvPr/>
            </p:nvSpPr>
            <p:spPr bwMode="auto">
              <a:xfrm rot="4500000">
                <a:off x="1200" y="220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1" name="Group 147"/>
            <p:cNvGrpSpPr>
              <a:grpSpLocks/>
            </p:cNvGrpSpPr>
            <p:nvPr/>
          </p:nvGrpSpPr>
          <p:grpSpPr bwMode="auto">
            <a:xfrm>
              <a:off x="1824" y="2064"/>
              <a:ext cx="624" cy="457"/>
              <a:chOff x="1824" y="2064"/>
              <a:chExt cx="624" cy="457"/>
            </a:xfrm>
          </p:grpSpPr>
          <p:sp>
            <p:nvSpPr>
              <p:cNvPr id="29799" name="Oval 49"/>
              <p:cNvSpPr>
                <a:spLocks noChangeArrowheads="1"/>
              </p:cNvSpPr>
              <p:nvPr/>
            </p:nvSpPr>
            <p:spPr bwMode="auto">
              <a:xfrm rot="5400000">
                <a:off x="2112" y="225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00" name="Oval 50"/>
              <p:cNvSpPr>
                <a:spLocks noChangeArrowheads="1"/>
              </p:cNvSpPr>
              <p:nvPr/>
            </p:nvSpPr>
            <p:spPr bwMode="auto">
              <a:xfrm rot="5400000">
                <a:off x="2400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01" name="Oval 51"/>
              <p:cNvSpPr>
                <a:spLocks noChangeArrowheads="1"/>
              </p:cNvSpPr>
              <p:nvPr/>
            </p:nvSpPr>
            <p:spPr bwMode="auto">
              <a:xfrm rot="5400000">
                <a:off x="2304" y="232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02" name="Oval 52"/>
              <p:cNvSpPr>
                <a:spLocks noChangeArrowheads="1"/>
              </p:cNvSpPr>
              <p:nvPr/>
            </p:nvSpPr>
            <p:spPr bwMode="auto">
              <a:xfrm rot="5400000">
                <a:off x="2160" y="247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03" name="Oval 53"/>
              <p:cNvSpPr>
                <a:spLocks noChangeArrowheads="1"/>
              </p:cNvSpPr>
              <p:nvPr/>
            </p:nvSpPr>
            <p:spPr bwMode="auto">
              <a:xfrm rot="5400000">
                <a:off x="1824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804" name="Oval 54"/>
              <p:cNvSpPr>
                <a:spLocks noChangeArrowheads="1"/>
              </p:cNvSpPr>
              <p:nvPr/>
            </p:nvSpPr>
            <p:spPr bwMode="auto">
              <a:xfrm rot="5400000">
                <a:off x="1943" y="240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2" name="Group 141"/>
            <p:cNvGrpSpPr>
              <a:grpSpLocks/>
            </p:cNvGrpSpPr>
            <p:nvPr/>
          </p:nvGrpSpPr>
          <p:grpSpPr bwMode="auto">
            <a:xfrm>
              <a:off x="816" y="1680"/>
              <a:ext cx="223" cy="649"/>
              <a:chOff x="816" y="1680"/>
              <a:chExt cx="223" cy="649"/>
            </a:xfrm>
          </p:grpSpPr>
          <p:sp>
            <p:nvSpPr>
              <p:cNvPr id="29793" name="Oval 56"/>
              <p:cNvSpPr>
                <a:spLocks noChangeArrowheads="1"/>
              </p:cNvSpPr>
              <p:nvPr/>
            </p:nvSpPr>
            <p:spPr bwMode="auto">
              <a:xfrm rot="3600000"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94" name="Oval 57"/>
              <p:cNvSpPr>
                <a:spLocks noChangeArrowheads="1"/>
              </p:cNvSpPr>
              <p:nvPr/>
            </p:nvSpPr>
            <p:spPr bwMode="auto">
              <a:xfrm rot="3600000">
                <a:off x="912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95" name="Oval 58"/>
              <p:cNvSpPr>
                <a:spLocks noChangeArrowheads="1"/>
              </p:cNvSpPr>
              <p:nvPr/>
            </p:nvSpPr>
            <p:spPr bwMode="auto">
              <a:xfrm rot="3600000">
                <a:off x="912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96" name="Oval 59"/>
              <p:cNvSpPr>
                <a:spLocks noChangeArrowheads="1"/>
              </p:cNvSpPr>
              <p:nvPr/>
            </p:nvSpPr>
            <p:spPr bwMode="auto">
              <a:xfrm rot="3600000">
                <a:off x="816" y="220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97" name="Oval 60"/>
              <p:cNvSpPr>
                <a:spLocks noChangeArrowheads="1"/>
              </p:cNvSpPr>
              <p:nvPr/>
            </p:nvSpPr>
            <p:spPr bwMode="auto">
              <a:xfrm rot="3600000">
                <a:off x="8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98" name="Oval 61"/>
              <p:cNvSpPr>
                <a:spLocks noChangeArrowheads="1"/>
              </p:cNvSpPr>
              <p:nvPr/>
            </p:nvSpPr>
            <p:spPr bwMode="auto">
              <a:xfrm rot="3600000">
                <a:off x="991" y="228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3" name="Group 148"/>
            <p:cNvGrpSpPr>
              <a:grpSpLocks/>
            </p:cNvGrpSpPr>
            <p:nvPr/>
          </p:nvGrpSpPr>
          <p:grpSpPr bwMode="auto">
            <a:xfrm>
              <a:off x="823" y="2640"/>
              <a:ext cx="665" cy="384"/>
              <a:chOff x="823" y="2640"/>
              <a:chExt cx="665" cy="384"/>
            </a:xfrm>
          </p:grpSpPr>
          <p:sp>
            <p:nvSpPr>
              <p:cNvPr id="29787" name="Oval 63"/>
              <p:cNvSpPr>
                <a:spLocks noChangeArrowheads="1"/>
              </p:cNvSpPr>
              <p:nvPr/>
            </p:nvSpPr>
            <p:spPr bwMode="auto">
              <a:xfrm rot="7200000">
                <a:off x="1440" y="26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88" name="Oval 64"/>
              <p:cNvSpPr>
                <a:spLocks noChangeArrowheads="1"/>
              </p:cNvSpPr>
              <p:nvPr/>
            </p:nvSpPr>
            <p:spPr bwMode="auto">
              <a:xfrm rot="7200000">
                <a:off x="1296" y="27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89" name="Oval 65"/>
              <p:cNvSpPr>
                <a:spLocks noChangeArrowheads="1"/>
              </p:cNvSpPr>
              <p:nvPr/>
            </p:nvSpPr>
            <p:spPr bwMode="auto">
              <a:xfrm rot="7200000">
                <a:off x="1392" y="297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90" name="Oval 66"/>
              <p:cNvSpPr>
                <a:spLocks noChangeArrowheads="1"/>
              </p:cNvSpPr>
              <p:nvPr/>
            </p:nvSpPr>
            <p:spPr bwMode="auto">
              <a:xfrm rot="7200000">
                <a:off x="1440" y="278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91" name="Oval 67"/>
              <p:cNvSpPr>
                <a:spLocks noChangeArrowheads="1"/>
              </p:cNvSpPr>
              <p:nvPr/>
            </p:nvSpPr>
            <p:spPr bwMode="auto">
              <a:xfrm rot="7200000">
                <a:off x="919" y="264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92" name="Oval 68"/>
              <p:cNvSpPr>
                <a:spLocks noChangeArrowheads="1"/>
              </p:cNvSpPr>
              <p:nvPr/>
            </p:nvSpPr>
            <p:spPr bwMode="auto">
              <a:xfrm rot="7200000">
                <a:off x="823" y="280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4" name="Group 149"/>
            <p:cNvGrpSpPr>
              <a:grpSpLocks/>
            </p:cNvGrpSpPr>
            <p:nvPr/>
          </p:nvGrpSpPr>
          <p:grpSpPr bwMode="auto">
            <a:xfrm>
              <a:off x="1570" y="2592"/>
              <a:ext cx="110" cy="313"/>
              <a:chOff x="1570" y="2592"/>
              <a:chExt cx="110" cy="313"/>
            </a:xfrm>
          </p:grpSpPr>
          <p:sp>
            <p:nvSpPr>
              <p:cNvPr id="29781" name="Oval 70"/>
              <p:cNvSpPr>
                <a:spLocks noChangeArrowheads="1"/>
              </p:cNvSpPr>
              <p:nvPr/>
            </p:nvSpPr>
            <p:spPr bwMode="auto">
              <a:xfrm rot="8100000">
                <a:off x="1584" y="278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82" name="Oval 71"/>
              <p:cNvSpPr>
                <a:spLocks noChangeArrowheads="1"/>
              </p:cNvSpPr>
              <p:nvPr/>
            </p:nvSpPr>
            <p:spPr bwMode="auto">
              <a:xfrm rot="8100000">
                <a:off x="1632" y="26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83" name="Oval 72"/>
              <p:cNvSpPr>
                <a:spLocks noChangeArrowheads="1"/>
              </p:cNvSpPr>
              <p:nvPr/>
            </p:nvSpPr>
            <p:spPr bwMode="auto">
              <a:xfrm rot="8100000">
                <a:off x="1584" y="26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84" name="Oval 73"/>
              <p:cNvSpPr>
                <a:spLocks noChangeArrowheads="1"/>
              </p:cNvSpPr>
              <p:nvPr/>
            </p:nvSpPr>
            <p:spPr bwMode="auto">
              <a:xfrm rot="8100000">
                <a:off x="1570" y="2857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85" name="Oval 74"/>
              <p:cNvSpPr>
                <a:spLocks noChangeArrowheads="1"/>
              </p:cNvSpPr>
              <p:nvPr/>
            </p:nvSpPr>
            <p:spPr bwMode="auto">
              <a:xfrm rot="8100000">
                <a:off x="1632" y="25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86" name="Oval 75"/>
              <p:cNvSpPr>
                <a:spLocks noChangeArrowheads="1"/>
              </p:cNvSpPr>
              <p:nvPr/>
            </p:nvSpPr>
            <p:spPr bwMode="auto">
              <a:xfrm rot="8100000">
                <a:off x="1632" y="283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5" name="Group 146"/>
            <p:cNvGrpSpPr>
              <a:grpSpLocks/>
            </p:cNvGrpSpPr>
            <p:nvPr/>
          </p:nvGrpSpPr>
          <p:grpSpPr bwMode="auto">
            <a:xfrm>
              <a:off x="2928" y="2256"/>
              <a:ext cx="336" cy="336"/>
              <a:chOff x="2928" y="2256"/>
              <a:chExt cx="336" cy="336"/>
            </a:xfrm>
          </p:grpSpPr>
          <p:sp>
            <p:nvSpPr>
              <p:cNvPr id="29775" name="Oval 77"/>
              <p:cNvSpPr>
                <a:spLocks noChangeArrowheads="1"/>
              </p:cNvSpPr>
              <p:nvPr/>
            </p:nvSpPr>
            <p:spPr bwMode="auto">
              <a:xfrm rot="6300000">
                <a:off x="3216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76" name="Oval 78"/>
              <p:cNvSpPr>
                <a:spLocks noChangeArrowheads="1"/>
              </p:cNvSpPr>
              <p:nvPr/>
            </p:nvSpPr>
            <p:spPr bwMode="auto">
              <a:xfrm rot="6300000">
                <a:off x="2928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77" name="Oval 79"/>
              <p:cNvSpPr>
                <a:spLocks noChangeArrowheads="1"/>
              </p:cNvSpPr>
              <p:nvPr/>
            </p:nvSpPr>
            <p:spPr bwMode="auto">
              <a:xfrm rot="6300000">
                <a:off x="3072" y="236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78" name="Oval 80"/>
              <p:cNvSpPr>
                <a:spLocks noChangeArrowheads="1"/>
              </p:cNvSpPr>
              <p:nvPr/>
            </p:nvSpPr>
            <p:spPr bwMode="auto">
              <a:xfrm rot="6300000">
                <a:off x="2928" y="25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79" name="Oval 81"/>
              <p:cNvSpPr>
                <a:spLocks noChangeArrowheads="1"/>
              </p:cNvSpPr>
              <p:nvPr/>
            </p:nvSpPr>
            <p:spPr bwMode="auto">
              <a:xfrm rot="6300000">
                <a:off x="3168" y="244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80" name="Oval 82"/>
              <p:cNvSpPr>
                <a:spLocks noChangeArrowheads="1"/>
              </p:cNvSpPr>
              <p:nvPr/>
            </p:nvSpPr>
            <p:spPr bwMode="auto">
              <a:xfrm rot="6300000">
                <a:off x="2976" y="225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6" name="Group 145"/>
            <p:cNvGrpSpPr>
              <a:grpSpLocks/>
            </p:cNvGrpSpPr>
            <p:nvPr/>
          </p:nvGrpSpPr>
          <p:grpSpPr bwMode="auto">
            <a:xfrm>
              <a:off x="2976" y="1824"/>
              <a:ext cx="288" cy="336"/>
              <a:chOff x="2976" y="1824"/>
              <a:chExt cx="288" cy="336"/>
            </a:xfrm>
          </p:grpSpPr>
          <p:sp>
            <p:nvSpPr>
              <p:cNvPr id="29769" name="Oval 84"/>
              <p:cNvSpPr>
                <a:spLocks noChangeArrowheads="1"/>
              </p:cNvSpPr>
              <p:nvPr/>
            </p:nvSpPr>
            <p:spPr bwMode="auto">
              <a:xfrm rot="2700000">
                <a:off x="2976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70" name="Oval 85"/>
              <p:cNvSpPr>
                <a:spLocks noChangeArrowheads="1"/>
              </p:cNvSpPr>
              <p:nvPr/>
            </p:nvSpPr>
            <p:spPr bwMode="auto">
              <a:xfrm rot="2700000">
                <a:off x="3216" y="192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71" name="Oval 86"/>
              <p:cNvSpPr>
                <a:spLocks noChangeArrowheads="1"/>
              </p:cNvSpPr>
              <p:nvPr/>
            </p:nvSpPr>
            <p:spPr bwMode="auto">
              <a:xfrm rot="2700000">
                <a:off x="3120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72" name="Oval 87"/>
              <p:cNvSpPr>
                <a:spLocks noChangeArrowheads="1"/>
              </p:cNvSpPr>
              <p:nvPr/>
            </p:nvSpPr>
            <p:spPr bwMode="auto">
              <a:xfrm rot="2700000">
                <a:off x="3216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73" name="Oval 88"/>
              <p:cNvSpPr>
                <a:spLocks noChangeArrowheads="1"/>
              </p:cNvSpPr>
              <p:nvPr/>
            </p:nvSpPr>
            <p:spPr bwMode="auto">
              <a:xfrm rot="2700000">
                <a:off x="3024" y="18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74" name="Oval 89"/>
              <p:cNvSpPr>
                <a:spLocks noChangeArrowheads="1"/>
              </p:cNvSpPr>
              <p:nvPr/>
            </p:nvSpPr>
            <p:spPr bwMode="auto">
              <a:xfrm rot="2700000">
                <a:off x="3120" y="18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7" name="Group 90"/>
            <p:cNvGrpSpPr>
              <a:grpSpLocks/>
            </p:cNvGrpSpPr>
            <p:nvPr/>
          </p:nvGrpSpPr>
          <p:grpSpPr bwMode="auto">
            <a:xfrm>
              <a:off x="2592" y="3312"/>
              <a:ext cx="624" cy="480"/>
              <a:chOff x="3120" y="3312"/>
              <a:chExt cx="624" cy="480"/>
            </a:xfrm>
          </p:grpSpPr>
          <p:sp>
            <p:nvSpPr>
              <p:cNvPr id="29763" name="Oval 91"/>
              <p:cNvSpPr>
                <a:spLocks noChangeArrowheads="1"/>
              </p:cNvSpPr>
              <p:nvPr/>
            </p:nvSpPr>
            <p:spPr bwMode="auto">
              <a:xfrm rot="-5400000">
                <a:off x="3120" y="36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64" name="Oval 92"/>
              <p:cNvSpPr>
                <a:spLocks noChangeArrowheads="1"/>
              </p:cNvSpPr>
              <p:nvPr/>
            </p:nvSpPr>
            <p:spPr bwMode="auto">
              <a:xfrm rot="-5400000">
                <a:off x="3696" y="37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65" name="Oval 93"/>
              <p:cNvSpPr>
                <a:spLocks noChangeArrowheads="1"/>
              </p:cNvSpPr>
              <p:nvPr/>
            </p:nvSpPr>
            <p:spPr bwMode="auto">
              <a:xfrm rot="-5400000">
                <a:off x="3168" y="33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66" name="Oval 94"/>
              <p:cNvSpPr>
                <a:spLocks noChangeArrowheads="1"/>
              </p:cNvSpPr>
              <p:nvPr/>
            </p:nvSpPr>
            <p:spPr bwMode="auto">
              <a:xfrm rot="-5400000">
                <a:off x="3360" y="36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67" name="Oval 95"/>
              <p:cNvSpPr>
                <a:spLocks noChangeArrowheads="1"/>
              </p:cNvSpPr>
              <p:nvPr/>
            </p:nvSpPr>
            <p:spPr bwMode="auto">
              <a:xfrm rot="-5400000">
                <a:off x="3552" y="345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68" name="Oval 96"/>
              <p:cNvSpPr>
                <a:spLocks noChangeArrowheads="1"/>
              </p:cNvSpPr>
              <p:nvPr/>
            </p:nvSpPr>
            <p:spPr bwMode="auto">
              <a:xfrm rot="-5400000">
                <a:off x="3456" y="33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8" name="Group 151"/>
            <p:cNvGrpSpPr>
              <a:grpSpLocks/>
            </p:cNvGrpSpPr>
            <p:nvPr/>
          </p:nvGrpSpPr>
          <p:grpSpPr bwMode="auto">
            <a:xfrm>
              <a:off x="1584" y="3024"/>
              <a:ext cx="96" cy="816"/>
              <a:chOff x="1584" y="3024"/>
              <a:chExt cx="96" cy="816"/>
            </a:xfrm>
          </p:grpSpPr>
          <p:sp>
            <p:nvSpPr>
              <p:cNvPr id="29757" name="Oval 98"/>
              <p:cNvSpPr>
                <a:spLocks noChangeArrowheads="1"/>
              </p:cNvSpPr>
              <p:nvPr/>
            </p:nvSpPr>
            <p:spPr bwMode="auto">
              <a:xfrm rot="-9900000">
                <a:off x="1632" y="33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58" name="Oval 99"/>
              <p:cNvSpPr>
                <a:spLocks noChangeArrowheads="1"/>
              </p:cNvSpPr>
              <p:nvPr/>
            </p:nvSpPr>
            <p:spPr bwMode="auto">
              <a:xfrm rot="-9900000">
                <a:off x="1632" y="37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59" name="Oval 100"/>
              <p:cNvSpPr>
                <a:spLocks noChangeArrowheads="1"/>
              </p:cNvSpPr>
              <p:nvPr/>
            </p:nvSpPr>
            <p:spPr bwMode="auto">
              <a:xfrm rot="-9900000">
                <a:off x="1632" y="35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60" name="Oval 101"/>
              <p:cNvSpPr>
                <a:spLocks noChangeArrowheads="1"/>
              </p:cNvSpPr>
              <p:nvPr/>
            </p:nvSpPr>
            <p:spPr bwMode="auto">
              <a:xfrm rot="-9900000">
                <a:off x="1632" y="312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61" name="Oval 102"/>
              <p:cNvSpPr>
                <a:spLocks noChangeArrowheads="1"/>
              </p:cNvSpPr>
              <p:nvPr/>
            </p:nvSpPr>
            <p:spPr bwMode="auto">
              <a:xfrm rot="-9900000">
                <a:off x="1584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62" name="Oval 103"/>
              <p:cNvSpPr>
                <a:spLocks noChangeArrowheads="1"/>
              </p:cNvSpPr>
              <p:nvPr/>
            </p:nvSpPr>
            <p:spPr bwMode="auto">
              <a:xfrm rot="-9900000">
                <a:off x="1632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29" name="Group 150"/>
            <p:cNvGrpSpPr>
              <a:grpSpLocks/>
            </p:cNvGrpSpPr>
            <p:nvPr/>
          </p:nvGrpSpPr>
          <p:grpSpPr bwMode="auto">
            <a:xfrm>
              <a:off x="815" y="3216"/>
              <a:ext cx="625" cy="383"/>
              <a:chOff x="815" y="3216"/>
              <a:chExt cx="625" cy="383"/>
            </a:xfrm>
          </p:grpSpPr>
          <p:sp>
            <p:nvSpPr>
              <p:cNvPr id="29751" name="Oval 105"/>
              <p:cNvSpPr>
                <a:spLocks noChangeArrowheads="1"/>
              </p:cNvSpPr>
              <p:nvPr/>
            </p:nvSpPr>
            <p:spPr bwMode="auto">
              <a:xfrm rot="10800000">
                <a:off x="1296" y="33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52" name="Oval 106"/>
              <p:cNvSpPr>
                <a:spLocks noChangeArrowheads="1"/>
              </p:cNvSpPr>
              <p:nvPr/>
            </p:nvSpPr>
            <p:spPr bwMode="auto">
              <a:xfrm rot="10800000">
                <a:off x="1392" y="32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53" name="Oval 107"/>
              <p:cNvSpPr>
                <a:spLocks noChangeArrowheads="1"/>
              </p:cNvSpPr>
              <p:nvPr/>
            </p:nvSpPr>
            <p:spPr bwMode="auto">
              <a:xfrm rot="10800000">
                <a:off x="911" y="355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54" name="Oval 108"/>
              <p:cNvSpPr>
                <a:spLocks noChangeArrowheads="1"/>
              </p:cNvSpPr>
              <p:nvPr/>
            </p:nvSpPr>
            <p:spPr bwMode="auto">
              <a:xfrm rot="10800000">
                <a:off x="1344" y="35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55" name="Oval 109"/>
              <p:cNvSpPr>
                <a:spLocks noChangeArrowheads="1"/>
              </p:cNvSpPr>
              <p:nvPr/>
            </p:nvSpPr>
            <p:spPr bwMode="auto">
              <a:xfrm rot="10800000">
                <a:off x="1152" y="32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56" name="Oval 110"/>
              <p:cNvSpPr>
                <a:spLocks noChangeArrowheads="1"/>
              </p:cNvSpPr>
              <p:nvPr/>
            </p:nvSpPr>
            <p:spPr bwMode="auto">
              <a:xfrm rot="10800000">
                <a:off x="815" y="326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30" name="Group 111"/>
            <p:cNvGrpSpPr>
              <a:grpSpLocks/>
            </p:cNvGrpSpPr>
            <p:nvPr/>
          </p:nvGrpSpPr>
          <p:grpSpPr bwMode="auto">
            <a:xfrm>
              <a:off x="2049" y="3216"/>
              <a:ext cx="351" cy="576"/>
              <a:chOff x="2577" y="3216"/>
              <a:chExt cx="351" cy="576"/>
            </a:xfrm>
          </p:grpSpPr>
          <p:sp>
            <p:nvSpPr>
              <p:cNvPr id="29745" name="Oval 112"/>
              <p:cNvSpPr>
                <a:spLocks noChangeArrowheads="1"/>
              </p:cNvSpPr>
              <p:nvPr/>
            </p:nvSpPr>
            <p:spPr bwMode="auto">
              <a:xfrm rot="-9000000">
                <a:off x="2784" y="37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46" name="Oval 113"/>
              <p:cNvSpPr>
                <a:spLocks noChangeArrowheads="1"/>
              </p:cNvSpPr>
              <p:nvPr/>
            </p:nvSpPr>
            <p:spPr bwMode="auto">
              <a:xfrm rot="-9000000">
                <a:off x="2815" y="3563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47" name="Oval 114"/>
              <p:cNvSpPr>
                <a:spLocks noChangeArrowheads="1"/>
              </p:cNvSpPr>
              <p:nvPr/>
            </p:nvSpPr>
            <p:spPr bwMode="auto">
              <a:xfrm rot="-9000000">
                <a:off x="2577" y="35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48" name="Oval 115"/>
              <p:cNvSpPr>
                <a:spLocks noChangeArrowheads="1"/>
              </p:cNvSpPr>
              <p:nvPr/>
            </p:nvSpPr>
            <p:spPr bwMode="auto">
              <a:xfrm rot="-9000000">
                <a:off x="2649" y="3467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49" name="Oval 116"/>
              <p:cNvSpPr>
                <a:spLocks noChangeArrowheads="1"/>
              </p:cNvSpPr>
              <p:nvPr/>
            </p:nvSpPr>
            <p:spPr bwMode="auto">
              <a:xfrm rot="-9000000">
                <a:off x="2880" y="32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50" name="Oval 117"/>
              <p:cNvSpPr>
                <a:spLocks noChangeArrowheads="1"/>
              </p:cNvSpPr>
              <p:nvPr/>
            </p:nvSpPr>
            <p:spPr bwMode="auto">
              <a:xfrm rot="-9000000">
                <a:off x="2592" y="32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31" name="Group 152"/>
            <p:cNvGrpSpPr>
              <a:grpSpLocks/>
            </p:cNvGrpSpPr>
            <p:nvPr/>
          </p:nvGrpSpPr>
          <p:grpSpPr bwMode="auto">
            <a:xfrm>
              <a:off x="1966" y="2695"/>
              <a:ext cx="459" cy="377"/>
              <a:chOff x="1966" y="2695"/>
              <a:chExt cx="459" cy="377"/>
            </a:xfrm>
          </p:grpSpPr>
          <p:sp>
            <p:nvSpPr>
              <p:cNvPr id="29739" name="Oval 119"/>
              <p:cNvSpPr>
                <a:spLocks noChangeArrowheads="1"/>
              </p:cNvSpPr>
              <p:nvPr/>
            </p:nvSpPr>
            <p:spPr bwMode="auto">
              <a:xfrm rot="9000000">
                <a:off x="2377" y="283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40" name="Oval 120"/>
              <p:cNvSpPr>
                <a:spLocks noChangeArrowheads="1"/>
              </p:cNvSpPr>
              <p:nvPr/>
            </p:nvSpPr>
            <p:spPr bwMode="auto">
              <a:xfrm rot="9000000">
                <a:off x="1968" y="28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41" name="Oval 121"/>
              <p:cNvSpPr>
                <a:spLocks noChangeArrowheads="1"/>
              </p:cNvSpPr>
              <p:nvPr/>
            </p:nvSpPr>
            <p:spPr bwMode="auto">
              <a:xfrm rot="9000000">
                <a:off x="2064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42" name="Oval 122"/>
              <p:cNvSpPr>
                <a:spLocks noChangeArrowheads="1"/>
              </p:cNvSpPr>
              <p:nvPr/>
            </p:nvSpPr>
            <p:spPr bwMode="auto">
              <a:xfrm rot="9000000">
                <a:off x="2304" y="292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43" name="Oval 123"/>
              <p:cNvSpPr>
                <a:spLocks noChangeArrowheads="1"/>
              </p:cNvSpPr>
              <p:nvPr/>
            </p:nvSpPr>
            <p:spPr bwMode="auto">
              <a:xfrm rot="9000000">
                <a:off x="2132" y="2695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44" name="Oval 124"/>
              <p:cNvSpPr>
                <a:spLocks noChangeArrowheads="1"/>
              </p:cNvSpPr>
              <p:nvPr/>
            </p:nvSpPr>
            <p:spPr bwMode="auto">
              <a:xfrm rot="9000000">
                <a:off x="1966" y="2791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  <p:grpSp>
          <p:nvGrpSpPr>
            <p:cNvPr id="29732" name="Group 125"/>
            <p:cNvGrpSpPr>
              <a:grpSpLocks/>
            </p:cNvGrpSpPr>
            <p:nvPr/>
          </p:nvGrpSpPr>
          <p:grpSpPr bwMode="auto">
            <a:xfrm>
              <a:off x="2544" y="2736"/>
              <a:ext cx="576" cy="336"/>
              <a:chOff x="3072" y="2736"/>
              <a:chExt cx="576" cy="336"/>
            </a:xfrm>
          </p:grpSpPr>
          <p:sp>
            <p:nvSpPr>
              <p:cNvPr id="29733" name="Oval 126"/>
              <p:cNvSpPr>
                <a:spLocks noChangeArrowheads="1"/>
              </p:cNvSpPr>
              <p:nvPr/>
            </p:nvSpPr>
            <p:spPr bwMode="auto">
              <a:xfrm rot="9900000">
                <a:off x="3600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34" name="Oval 127"/>
              <p:cNvSpPr>
                <a:spLocks noChangeArrowheads="1"/>
              </p:cNvSpPr>
              <p:nvPr/>
            </p:nvSpPr>
            <p:spPr bwMode="auto">
              <a:xfrm rot="9900000">
                <a:off x="3600" y="27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35" name="Oval 128"/>
              <p:cNvSpPr>
                <a:spLocks noChangeArrowheads="1"/>
              </p:cNvSpPr>
              <p:nvPr/>
            </p:nvSpPr>
            <p:spPr bwMode="auto">
              <a:xfrm rot="9900000">
                <a:off x="3303" y="2989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36" name="Oval 129"/>
              <p:cNvSpPr>
                <a:spLocks noChangeArrowheads="1"/>
              </p:cNvSpPr>
              <p:nvPr/>
            </p:nvSpPr>
            <p:spPr bwMode="auto">
              <a:xfrm rot="9900000">
                <a:off x="3072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37" name="Oval 130"/>
              <p:cNvSpPr>
                <a:spLocks noChangeArrowheads="1"/>
              </p:cNvSpPr>
              <p:nvPr/>
            </p:nvSpPr>
            <p:spPr bwMode="auto">
              <a:xfrm rot="9900000">
                <a:off x="3360" y="278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  <p:sp>
            <p:nvSpPr>
              <p:cNvPr id="29738" name="Oval 131"/>
              <p:cNvSpPr>
                <a:spLocks noChangeArrowheads="1"/>
              </p:cNvSpPr>
              <p:nvPr/>
            </p:nvSpPr>
            <p:spPr bwMode="auto">
              <a:xfrm rot="9900000">
                <a:off x="3136" y="27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GB" altLang="en-US"/>
              </a:p>
            </p:txBody>
          </p:sp>
        </p:grpSp>
      </p:grpSp>
      <p:sp>
        <p:nvSpPr>
          <p:cNvPr id="29708" name="Text Box 132"/>
          <p:cNvSpPr txBox="1">
            <a:spLocks noChangeArrowheads="1"/>
          </p:cNvSpPr>
          <p:nvPr/>
        </p:nvSpPr>
        <p:spPr bwMode="auto">
          <a:xfrm>
            <a:off x="5638800" y="2209800"/>
            <a:ext cx="304800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If the items are distributed unevenly over the domain, ORB can give rise to a variety of different shaped process subdomains.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/>
          </a:p>
        </p:txBody>
      </p:sp>
      <p:sp>
        <p:nvSpPr>
          <p:cNvPr id="298117" name="Line 133"/>
          <p:cNvSpPr>
            <a:spLocks noChangeShapeType="1"/>
          </p:cNvSpPr>
          <p:nvPr/>
        </p:nvSpPr>
        <p:spPr bwMode="auto">
          <a:xfrm>
            <a:off x="2743200" y="2133600"/>
            <a:ext cx="0" cy="411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118" name="Line 134"/>
          <p:cNvSpPr>
            <a:spLocks noChangeShapeType="1"/>
          </p:cNvSpPr>
          <p:nvPr/>
        </p:nvSpPr>
        <p:spPr bwMode="auto">
          <a:xfrm>
            <a:off x="1676400" y="2133600"/>
            <a:ext cx="0" cy="1828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119" name="Line 135"/>
          <p:cNvSpPr>
            <a:spLocks noChangeShapeType="1"/>
          </p:cNvSpPr>
          <p:nvPr/>
        </p:nvSpPr>
        <p:spPr bwMode="auto">
          <a:xfrm>
            <a:off x="2438400" y="3962400"/>
            <a:ext cx="0" cy="2286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120" name="Line 136"/>
          <p:cNvSpPr>
            <a:spLocks noChangeShapeType="1"/>
          </p:cNvSpPr>
          <p:nvPr/>
        </p:nvSpPr>
        <p:spPr bwMode="auto">
          <a:xfrm>
            <a:off x="1219200" y="2590800"/>
            <a:ext cx="457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121" name="Line 137"/>
          <p:cNvSpPr>
            <a:spLocks noChangeShapeType="1"/>
          </p:cNvSpPr>
          <p:nvPr/>
        </p:nvSpPr>
        <p:spPr bwMode="auto">
          <a:xfrm>
            <a:off x="2438400" y="4724400"/>
            <a:ext cx="304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122" name="Line 138"/>
          <p:cNvSpPr>
            <a:spLocks noChangeShapeType="1"/>
          </p:cNvSpPr>
          <p:nvPr/>
        </p:nvSpPr>
        <p:spPr bwMode="auto">
          <a:xfrm>
            <a:off x="4495800" y="2133600"/>
            <a:ext cx="0" cy="2057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123" name="Line 139"/>
          <p:cNvSpPr>
            <a:spLocks noChangeShapeType="1"/>
          </p:cNvSpPr>
          <p:nvPr/>
        </p:nvSpPr>
        <p:spPr bwMode="auto">
          <a:xfrm>
            <a:off x="4495800" y="3505200"/>
            <a:ext cx="838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8" grpId="0" animBg="1"/>
      <p:bldP spid="297989" grpId="0" animBg="1"/>
      <p:bldP spid="297993" grpId="0" animBg="1"/>
      <p:bldP spid="297995" grpId="0" animBg="1"/>
      <p:bldP spid="297996" grpId="0" animBg="1"/>
      <p:bldP spid="297998" grpId="0" animBg="1"/>
      <p:bldP spid="298000" grpId="0" animBg="1"/>
      <p:bldP spid="298001" grpId="0" animBg="1"/>
      <p:bldP spid="298117" grpId="0" animBg="1"/>
      <p:bldP spid="298118" grpId="0" animBg="1"/>
      <p:bldP spid="298119" grpId="0" animBg="1"/>
      <p:bldP spid="298120" grpId="0" animBg="1"/>
      <p:bldP spid="298121" grpId="0" animBg="1"/>
      <p:bldP spid="298122" grpId="0" animBg="1"/>
      <p:bldP spid="2981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0D8ACB-700F-BA41-867D-3877AB689D5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Notes on ORB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>
                <a:ea typeface="ＭＳ Ｐゴシック" charset="-128"/>
                <a:sym typeface="Math1" charset="0"/>
              </a:rPr>
              <a:t>Using a dynamic load balance scheme such as ORB adds to the complexity of the software, particularly in deciding which boundary data must be communicated with which processes.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0066FF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Math1" pitchFamily="2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Math1" pitchFamily="2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00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5451</TotalTime>
  <Words>3898</Words>
  <Application>Microsoft Macintosh PowerPoint</Application>
  <PresentationFormat>On-screen Show (4:3)</PresentationFormat>
  <Paragraphs>840</Paragraphs>
  <Slides>56</Slides>
  <Notes>47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ＭＳ Ｐゴシック</vt:lpstr>
      <vt:lpstr>Cambria Math</vt:lpstr>
      <vt:lpstr>Math1</vt:lpstr>
      <vt:lpstr>Math4</vt:lpstr>
      <vt:lpstr>Mathematica1Mono</vt:lpstr>
      <vt:lpstr>Mathematica5Mono</vt:lpstr>
      <vt:lpstr>Tahoma</vt:lpstr>
      <vt:lpstr>Times New Roman</vt:lpstr>
      <vt:lpstr>Wingdings</vt:lpstr>
      <vt:lpstr>Default Design</vt:lpstr>
      <vt:lpstr>Day 7: High Performance Computing CMT106</vt:lpstr>
      <vt:lpstr>Day 7</vt:lpstr>
      <vt:lpstr>Topics Covered on Days 1-4</vt:lpstr>
      <vt:lpstr>Topics Covered on Days 5-7</vt:lpstr>
      <vt:lpstr>Dynamic Load Imbalance</vt:lpstr>
      <vt:lpstr>Orthogonal Recursive Bisection</vt:lpstr>
      <vt:lpstr>Example of ORB 1</vt:lpstr>
      <vt:lpstr>Example of ORB 2</vt:lpstr>
      <vt:lpstr>Notes on ORB</vt:lpstr>
      <vt:lpstr>Hierarchical Recursive Bisection</vt:lpstr>
      <vt:lpstr>Example of HRB </vt:lpstr>
      <vt:lpstr>Cyclic Data Distributions</vt:lpstr>
      <vt:lpstr>PowerPoint Presentation</vt:lpstr>
      <vt:lpstr>Cyclic Data Distributions</vt:lpstr>
      <vt:lpstr>Cyclic[1] Data Mappings</vt:lpstr>
      <vt:lpstr>Cyclic[k] Data Mappings</vt:lpstr>
      <vt:lpstr>Cyclic[k] Example</vt:lpstr>
      <vt:lpstr>Cyclic[k] Data Mappings 2</vt:lpstr>
      <vt:lpstr>Communication and Load Imbalance Tradeoff</vt:lpstr>
      <vt:lpstr>Example</vt:lpstr>
      <vt:lpstr>Example (continued)</vt:lpstr>
      <vt:lpstr>Multi-Dimensional Data Distributions</vt:lpstr>
      <vt:lpstr>Multi-Dimensional Data Distributions 2</vt:lpstr>
      <vt:lpstr>PowerPoint Presentation</vt:lpstr>
      <vt:lpstr>(cyclic[kr],cyclic[kc]) Example</vt:lpstr>
      <vt:lpstr>Position of (18,22)</vt:lpstr>
      <vt:lpstr>Layout of Global Blocks: Matrix View</vt:lpstr>
      <vt:lpstr>Layout of Global Blocks: Process Memory View</vt:lpstr>
      <vt:lpstr> Load Balancing Issues in a Parallel Cellular Automata Application </vt:lpstr>
      <vt:lpstr>CA for Surface Reactions</vt:lpstr>
      <vt:lpstr>The Problem Domain</vt:lpstr>
      <vt:lpstr>Interaction Rules</vt:lpstr>
      <vt:lpstr>Interaction Rules for CO</vt:lpstr>
      <vt:lpstr>Interaction Rules for O</vt:lpstr>
      <vt:lpstr>Parallel Version of Code</vt:lpstr>
      <vt:lpstr>Steady State Reaction</vt:lpstr>
      <vt:lpstr>CO Poisoning: y &gt; y2</vt:lpstr>
      <vt:lpstr>Oxygen Poisoning: y &lt; y1</vt:lpstr>
      <vt:lpstr>Oxygen Poisoning</vt:lpstr>
      <vt:lpstr>CO Poisoning</vt:lpstr>
      <vt:lpstr>Steady State</vt:lpstr>
      <vt:lpstr>Main Issues</vt:lpstr>
      <vt:lpstr>Block-Cyclic Data Distribution</vt:lpstr>
      <vt:lpstr>Parallel Implementation</vt:lpstr>
      <vt:lpstr>A Communication Strategy</vt:lpstr>
      <vt:lpstr>Communication Shifts</vt:lpstr>
      <vt:lpstr>Update Conflicts</vt:lpstr>
      <vt:lpstr>Sub-partitioning</vt:lpstr>
      <vt:lpstr>Communication Before Update</vt:lpstr>
      <vt:lpstr>Load Imbalance</vt:lpstr>
      <vt:lpstr>Maximum Work Load</vt:lpstr>
      <vt:lpstr>Communication Time</vt:lpstr>
      <vt:lpstr>Performance Model</vt:lpstr>
      <vt:lpstr>Self Speed-Up</vt:lpstr>
      <vt:lpstr>Scaled Speed-Up</vt:lpstr>
      <vt:lpstr>Summary</vt:lpstr>
    </vt:vector>
  </TitlesOfParts>
  <Company>Cardiff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Processing CM0323</dc:title>
  <dc:creator>David William Walker</dc:creator>
  <cp:lastModifiedBy>WalkerMR</cp:lastModifiedBy>
  <cp:revision>337</cp:revision>
  <dcterms:created xsi:type="dcterms:W3CDTF">2002-10-01T10:10:35Z</dcterms:created>
  <dcterms:modified xsi:type="dcterms:W3CDTF">2018-09-26T14:08:02Z</dcterms:modified>
</cp:coreProperties>
</file>